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Lst>
  <p:notesMasterIdLst>
    <p:notesMasterId r:id="rId37"/>
  </p:notesMasterIdLst>
  <p:sldIdLst>
    <p:sldId id="29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A933F8-26BF-48FE-90E3-4787C9E4667D}">
  <a:tblStyle styleId="{09A933F8-26BF-48FE-90E3-4787C9E4667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424" y="2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amzn.eu/d/06UWAeXl"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amzn.eu/d/047ON3vd" TargetMode="External"/><Relationship Id="rId4" Type="http://schemas.openxmlformats.org/officeDocument/2006/relationships/hyperlink" Target="https://amzn.eu/d/0i49OJhZ"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284361E2-DD54-7AC9-DD24-55F77FB186CD}"/>
            </a:ext>
          </a:extLst>
        </p:cNvPr>
        <p:cNvGrpSpPr/>
        <p:nvPr/>
      </p:nvGrpSpPr>
      <p:grpSpPr>
        <a:xfrm>
          <a:off x="0" y="0"/>
          <a:ext cx="0" cy="0"/>
          <a:chOff x="0" y="0"/>
          <a:chExt cx="0" cy="0"/>
        </a:xfrm>
      </p:grpSpPr>
      <p:sp>
        <p:nvSpPr>
          <p:cNvPr id="87" name="Google Shape;87;g3d80c737f3c_2_8:notes">
            <a:extLst>
              <a:ext uri="{FF2B5EF4-FFF2-40B4-BE49-F238E27FC236}">
                <a16:creationId xmlns:a16="http://schemas.microsoft.com/office/drawing/2014/main" id="{D41A6AE7-6D41-985D-E439-F4183D6E8CA8}"/>
              </a:ext>
            </a:extLst>
          </p:cNvPr>
          <p:cNvSpPr>
            <a:spLocks noGrp="1" noRot="1" noChangeAspect="1"/>
          </p:cNvSpPr>
          <p:nvPr>
            <p:ph type="sldImg" idx="2"/>
          </p:nvPr>
        </p:nvSpPr>
        <p:spPr>
          <a:xfrm>
            <a:off x="438150" y="1252538"/>
            <a:ext cx="6011863"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3d80c737f3c_2_8:notes">
            <a:extLst>
              <a:ext uri="{FF2B5EF4-FFF2-40B4-BE49-F238E27FC236}">
                <a16:creationId xmlns:a16="http://schemas.microsoft.com/office/drawing/2014/main" id="{849A2AFF-C51B-E507-46B2-31672DA32119}"/>
              </a:ext>
            </a:extLst>
          </p:cNvPr>
          <p:cNvSpPr txBox="1">
            <a:spLocks noGrp="1"/>
          </p:cNvSpPr>
          <p:nvPr>
            <p:ph type="body" idx="1"/>
          </p:nvPr>
        </p:nvSpPr>
        <p:spPr>
          <a:xfrm>
            <a:off x="688818" y="4821512"/>
            <a:ext cx="5510400" cy="3944700"/>
          </a:xfrm>
          <a:prstGeom prst="rect">
            <a:avLst/>
          </a:prstGeom>
          <a:noFill/>
          <a:ln>
            <a:noFill/>
          </a:ln>
        </p:spPr>
        <p:txBody>
          <a:bodyPr spcFirstLastPara="1" wrap="square" lIns="98775" tIns="49400" rIns="98775" bIns="49400" anchor="t" anchorCtr="0">
            <a:noAutofit/>
          </a:bodyPr>
          <a:lstStyle/>
          <a:p>
            <a:pPr marL="0" lvl="0" indent="0" algn="l" rtl="0">
              <a:lnSpc>
                <a:spcPct val="100000"/>
              </a:lnSpc>
              <a:spcBef>
                <a:spcPts val="0"/>
              </a:spcBef>
              <a:spcAft>
                <a:spcPts val="0"/>
              </a:spcAft>
              <a:buClr>
                <a:schemeClr val="dk1"/>
              </a:buClr>
              <a:buSzPts val="1200"/>
              <a:buNone/>
            </a:pPr>
            <a:endParaRPr u="none"/>
          </a:p>
        </p:txBody>
      </p:sp>
      <p:sp>
        <p:nvSpPr>
          <p:cNvPr id="89" name="Google Shape;89;g3d80c737f3c_2_8:notes">
            <a:extLst>
              <a:ext uri="{FF2B5EF4-FFF2-40B4-BE49-F238E27FC236}">
                <a16:creationId xmlns:a16="http://schemas.microsoft.com/office/drawing/2014/main" id="{3D9BE84F-3E26-C201-424C-935B316E8323}"/>
              </a:ext>
            </a:extLst>
          </p:cNvPr>
          <p:cNvSpPr txBox="1">
            <a:spLocks noGrp="1"/>
          </p:cNvSpPr>
          <p:nvPr>
            <p:ph type="sldNum" idx="12"/>
          </p:nvPr>
        </p:nvSpPr>
        <p:spPr>
          <a:xfrm>
            <a:off x="3901706" y="9516051"/>
            <a:ext cx="2984700" cy="502800"/>
          </a:xfrm>
          <a:prstGeom prst="rect">
            <a:avLst/>
          </a:prstGeom>
          <a:noFill/>
          <a:ln>
            <a:noFill/>
          </a:ln>
        </p:spPr>
        <p:txBody>
          <a:bodyPr spcFirstLastPara="1" wrap="square" lIns="98775" tIns="49400" rIns="98775" bIns="49400" anchor="b" anchorCtr="0">
            <a:noAutofit/>
          </a:bodyPr>
          <a:lstStyle/>
          <a:p>
            <a:pPr marL="0" lvl="0" indent="0" algn="r" rtl="0">
              <a:lnSpc>
                <a:spcPct val="100000"/>
              </a:lnSpc>
              <a:spcBef>
                <a:spcPts val="0"/>
              </a:spcBef>
              <a:spcAft>
                <a:spcPts val="0"/>
              </a:spcAft>
              <a:buNone/>
            </a:pPr>
            <a:fld id="{00000000-1234-1234-1234-123412341234}" type="slidenum">
              <a:rPr lang="en" sz="1300">
                <a:latin typeface="Calibri"/>
                <a:ea typeface="Calibri"/>
                <a:cs typeface="Calibri"/>
                <a:sym typeface="Calibri"/>
              </a:rPr>
              <a:t>1</a:t>
            </a:fld>
            <a:endParaRPr sz="1300">
              <a:latin typeface="Calibri"/>
              <a:ea typeface="Calibri"/>
              <a:cs typeface="Calibri"/>
              <a:sym typeface="Calibri"/>
            </a:endParaRPr>
          </a:p>
        </p:txBody>
      </p:sp>
    </p:spTree>
    <p:extLst>
      <p:ext uri="{BB962C8B-B14F-4D97-AF65-F5344CB8AC3E}">
        <p14:creationId xmlns:p14="http://schemas.microsoft.com/office/powerpoint/2010/main" val="3793349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d1592df318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d1592df318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Halo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halo effect is the tendency for the dominant attribute of a person or brand to influence people’s opinions of their attributes in other areas.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a:solidFill>
                  <a:schemeClr val="dk1"/>
                </a:solidFill>
                <a:latin typeface="Trebuchet MS"/>
                <a:ea typeface="Trebuchet MS"/>
                <a:cs typeface="Trebuchet MS"/>
                <a:sym typeface="Trebuchet MS"/>
              </a:rPr>
              <a:t> Richard Nisbett, from the University of Michigan, and Timothy Wilson, from the University of Virginia, conducted a study in 1977 into the halo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They randomly assigned students to one of two groups and asked them to watch a video of a foreign instructor with a noticeable accent. In one video, the instructor presented himself as someone warm and likeable. In the other, he presented himself as cold and unlikable. His mannerisms and accent were kept the same in both versions of the videos.</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Students were then asked to rate the instructor on his likeability but also on criteria unrelated to his warmth: his physical appearance, mannerisms and accent (from extremely appealing to extremely irritating). The subjects who saw the warm instructor rated his appearance, mannerisms, and accent as appealing, whereas those who saw the cold instructor rated these attributes as irritating: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Appearance: 70% vs 38%</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Mannerisms: 60% vs 40% </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Accent: 50% vs 27% </a:t>
            </a:r>
            <a:endParaRPr u="sng">
              <a:solidFill>
                <a:schemeClr val="dk1"/>
              </a:solidFill>
              <a:latin typeface="Trebuchet MS"/>
              <a:ea typeface="Trebuchet MS"/>
              <a:cs typeface="Trebuchet MS"/>
              <a:sym typeface="Trebuchet M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d1592df318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d1592df31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Trebuchet MS"/>
                <a:ea typeface="Trebuchet MS"/>
                <a:cs typeface="Trebuchet MS"/>
                <a:sym typeface="Trebuchet MS"/>
              </a:rPr>
              <a:t>Rhyme as Reason</a:t>
            </a:r>
            <a:endParaRPr>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“Rhyme as Reason” principe suggests that people are more likely to remember rhyming phrases more than non-rhyming ones. This occurs due to a combination of the aesthetic qualities of words that rhyme (i.e. they sound nice) and high processing fluency (they’re easy for our brains to digest).</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latin typeface="Trebuchet MS"/>
                <a:ea typeface="Trebuchet MS"/>
                <a:cs typeface="Trebuchet MS"/>
                <a:sym typeface="Trebuchet MS"/>
              </a:rPr>
              <a:t>Evidence:</a:t>
            </a:r>
            <a:r>
              <a:rPr lang="en">
                <a:latin typeface="Trebuchet MS"/>
                <a:ea typeface="Trebuchet MS"/>
                <a:cs typeface="Trebuchet MS"/>
                <a:sym typeface="Trebuchet MS"/>
              </a:rPr>
              <a:t> In 1999, psychologists Matthew McGlone and Jessica Tofighbakhsh from Lafayette College, Pennsylvania, investigated the influence of rhyme on the believability of proverbs. </a:t>
            </a:r>
            <a:endParaRPr>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latin typeface="Trebuchet MS"/>
                <a:ea typeface="Trebuchet MS"/>
                <a:cs typeface="Trebuchet MS"/>
                <a:sym typeface="Trebuchet MS"/>
              </a:rPr>
              <a:t>Participants were split into two groups. One was given a list or proverbs in a rhyming form and others were given a list where the items were modified to not rhyme, for example “woes unite foes” vs “woes unite enemies”. The participant’s task was to rate the believability of the proverbs. </a:t>
            </a:r>
            <a:endParaRPr>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latin typeface="Trebuchet MS"/>
                <a:ea typeface="Trebuchet MS"/>
                <a:cs typeface="Trebuchet MS"/>
                <a:sym typeface="Trebuchet MS"/>
              </a:rPr>
              <a:t>The findings indicated that the rhyming statements were perceived to be 17% more accurate than their non-rhyming alternatives.</a:t>
            </a:r>
            <a:endParaRPr>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latin typeface="Trebuchet MS"/>
                <a:ea typeface="Trebuchet MS"/>
                <a:cs typeface="Trebuchet MS"/>
                <a:sym typeface="Trebuchet MS"/>
              </a:rPr>
              <a:t>The authors claimed that this is because people rely on a rule of thumb, whereby the aesthetic qualities of a message reflect its truth. </a:t>
            </a:r>
            <a:endParaRPr>
              <a:latin typeface="Trebuchet MS"/>
              <a:ea typeface="Trebuchet MS"/>
              <a:cs typeface="Trebuchet MS"/>
              <a:sym typeface="Trebuchet M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d1592df318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d1592df318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Rhyme as Reason</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“Rhyme as Reason” principe suggests that people are more likely to remember rhyming phrases more than non-rhyming ones. This occurs due to a combination of the aesthetic qualities of words that rhyme (i.e. they sound nice) and high processing fluency (they’re easy for our brains to digest).</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a:solidFill>
                  <a:schemeClr val="dk1"/>
                </a:solidFill>
                <a:latin typeface="Trebuchet MS"/>
                <a:ea typeface="Trebuchet MS"/>
                <a:cs typeface="Trebuchet MS"/>
                <a:sym typeface="Trebuchet MS"/>
              </a:rPr>
              <a:t> In 1999, psychologists Matthew McGlone and Jessica Tofighbakhsh from Lafayette College, Pennsylvania, investigated the influence of rhyme on the believability of proverbs.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Participants were split into two groups. One was given a list or proverbs in a rhyming form and others were given a list where the items were modified to not rhyme, for example “woes unite foes” vs “woes unite enemies”. The participant’s task was to rate the believability of the proverbs.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findings indicated that the rhyming statements were perceived to be 17% more accurate than their non-rhyming alternatives.</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authors claimed that this is because people rely on a rule of thumb, whereby the aesthetic qualities of a message reflect its truth. </a:t>
            </a:r>
            <a:endParaRPr u="sng">
              <a:latin typeface="Trebuchet MS"/>
              <a:ea typeface="Trebuchet MS"/>
              <a:cs typeface="Trebuchet MS"/>
              <a:sym typeface="Trebuchet M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d1592df318_0_2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d1592df318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Rhyme as Reason</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“Rhyme as Reason” principe suggests that people are more likely to remember rhyming phrases more than non-rhyming ones. This occurs due to a combination of the aesthetic qualities of words that rhyme (i.e. they sound nice) and high processing fluency (they’re easy for our brains to digest).</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a:solidFill>
                  <a:schemeClr val="dk1"/>
                </a:solidFill>
                <a:latin typeface="Trebuchet MS"/>
                <a:ea typeface="Trebuchet MS"/>
                <a:cs typeface="Trebuchet MS"/>
                <a:sym typeface="Trebuchet MS"/>
              </a:rPr>
              <a:t> In 1999, psychologists Matthew McGlone and Jessica Tofighbakhsh from Lafayette College, Pennsylvania, investigated the influence of rhyme on the believability of proverbs.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Participants were split into two groups. One was given a list or proverbs in a rhyming form and others were given a list where the items were modified to not rhyme, for example “woes unite foes” vs “woes unite enemies”. The participant’s task was to rate the believability of the proverbs.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findings indicated that the rhyming statements were perceived to be 17% more accurate than their non-rhyming alternatives.</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authors claimed that this is because people rely on a rule of thumb, whereby the aesthetic qualities of a message reflect its truth. </a:t>
            </a:r>
            <a:endParaRPr u="sng">
              <a:latin typeface="Trebuchet MS"/>
              <a:ea typeface="Trebuchet MS"/>
              <a:cs typeface="Trebuchet MS"/>
              <a:sym typeface="Trebuchet M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d1654366e7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d1654366e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Illusory Truth Effect</a:t>
            </a:r>
            <a:endParaRPr>
              <a:solidFill>
                <a:schemeClr val="dk1"/>
              </a:solidFill>
              <a:latin typeface="Trebuchet MS"/>
              <a:ea typeface="Trebuchet MS"/>
              <a:cs typeface="Trebuchet MS"/>
              <a:sym typeface="Trebuchet MS"/>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We have a tendency to believe things, merely because we are familiar with them. </a:t>
            </a:r>
            <a:endParaRPr>
              <a:solidFill>
                <a:schemeClr val="dk1"/>
              </a:solidFill>
              <a:latin typeface="Trebuchet MS"/>
              <a:ea typeface="Trebuchet MS"/>
              <a:cs typeface="Trebuchet MS"/>
              <a:sym typeface="Trebuchet MS"/>
            </a:endParaRPr>
          </a:p>
          <a:p>
            <a:pPr marL="0" lvl="0" indent="0" algn="l" rtl="0">
              <a:spcBef>
                <a:spcPts val="60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b="1">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In 1982, psychology professor Marian Schwartz from the University of Wisconsin, showed participants a selection of true and false statements. For example: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“Ludwig van Beethoven was a lifelong bachelor” (true)</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“Judy Garland’s real name was Louise Hovick” (false)</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However, </a:t>
            </a:r>
            <a:r>
              <a:rPr lang="en">
                <a:solidFill>
                  <a:srgbClr val="222222"/>
                </a:solidFill>
                <a:latin typeface="Trebuchet MS"/>
                <a:ea typeface="Trebuchet MS"/>
                <a:cs typeface="Trebuchet MS"/>
                <a:sym typeface="Trebuchet MS"/>
              </a:rPr>
              <a:t>some participants were shown some of the statements once or three times before.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All participants were asked to judge whether the statements were true on a scale from 1-7 (where 1 = “Definitely no” and 7 = “Definitely yes”).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Participants who saw the statements for the first time gave a rating of 3.92. Participants who saw the statements once before gave a rating of 4.20 - a roughly 7% uplift compared to the control. Finally, participants who saw the statements three times before gave a rating of 4.27 - a 9% increase compared to the control. </a:t>
            </a:r>
            <a:endParaRPr>
              <a:solidFill>
                <a:schemeClr val="dk1"/>
              </a:solidFill>
              <a:latin typeface="Trebuchet MS"/>
              <a:ea typeface="Trebuchet MS"/>
              <a:cs typeface="Trebuchet MS"/>
              <a:sym typeface="Trebuchet M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86ddcf92f0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86ddcf92f0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Illusory Truth Effect</a:t>
            </a:r>
            <a:endParaRPr u="sng">
              <a:solidFill>
                <a:schemeClr val="dk1"/>
              </a:solidFill>
              <a:latin typeface="Trebuchet MS"/>
              <a:ea typeface="Trebuchet MS"/>
              <a:cs typeface="Trebuchet MS"/>
              <a:sym typeface="Trebuchet MS"/>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We have a tendency to believe things, merely because we are familiar with them. </a:t>
            </a:r>
            <a:endParaRPr>
              <a:solidFill>
                <a:schemeClr val="dk1"/>
              </a:solidFill>
              <a:latin typeface="Trebuchet MS"/>
              <a:ea typeface="Trebuchet MS"/>
              <a:cs typeface="Trebuchet MS"/>
              <a:sym typeface="Trebuchet MS"/>
            </a:endParaRPr>
          </a:p>
          <a:p>
            <a:pPr marL="0" lvl="0" indent="0" algn="l" rtl="0">
              <a:spcBef>
                <a:spcPts val="60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b="1">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In 1982, psychology professor Marian Schwartz from the University of Wisconsin, showed participants a selection of true and false statements. For example: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“Ludwig van Beethoven was a lifelong bachelor” (true)</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“Judy Garland’s real name was Louise Hovick” (false)</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However, </a:t>
            </a:r>
            <a:r>
              <a:rPr lang="en">
                <a:solidFill>
                  <a:srgbClr val="222222"/>
                </a:solidFill>
                <a:latin typeface="Trebuchet MS"/>
                <a:ea typeface="Trebuchet MS"/>
                <a:cs typeface="Trebuchet MS"/>
                <a:sym typeface="Trebuchet MS"/>
              </a:rPr>
              <a:t>some participants were shown some of the statements once or three times before.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All participants were asked to judge whether the statements were true on a scale from 1-7 (where 1 = “Definitely no” and 7 = “Definitely yes”).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Participants who saw the statements for the first time gave a rating of 3.92. Participants who saw the statements once before gave a rating of 4.20 - a roughly 7% uplift compared to the control. Finally, participants who saw the statements three times before gave a rating of 4.27 - a 9% increase compared to the control. </a:t>
            </a:r>
            <a:endParaRPr>
              <a:solidFill>
                <a:schemeClr val="dk1"/>
              </a:solidFill>
              <a:latin typeface="Trebuchet MS"/>
              <a:ea typeface="Trebuchet MS"/>
              <a:cs typeface="Trebuchet MS"/>
              <a:sym typeface="Trebuchet M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86ddcf92f0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86ddcf92f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Illusory Truth Effect</a:t>
            </a:r>
            <a:endParaRPr>
              <a:solidFill>
                <a:schemeClr val="dk1"/>
              </a:solidFill>
              <a:latin typeface="Trebuchet MS"/>
              <a:ea typeface="Trebuchet MS"/>
              <a:cs typeface="Trebuchet MS"/>
              <a:sym typeface="Trebuchet MS"/>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We have a tendency to believe things, merely because we are familiar with them. </a:t>
            </a:r>
            <a:endParaRPr>
              <a:solidFill>
                <a:schemeClr val="dk1"/>
              </a:solidFill>
              <a:latin typeface="Trebuchet MS"/>
              <a:ea typeface="Trebuchet MS"/>
              <a:cs typeface="Trebuchet MS"/>
              <a:sym typeface="Trebuchet MS"/>
            </a:endParaRPr>
          </a:p>
          <a:p>
            <a:pPr marL="0" lvl="0" indent="0" algn="l" rtl="0">
              <a:spcBef>
                <a:spcPts val="60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b="1">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In 1982, psychology professor Marian Schwartz from the University of Wisconsin, showed participants a selection of true and false statements. For example: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“Ludwig van Beethoven was a lifelong bachelor” (true)</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“Judy Garland’s real name was Louise Hovick” (false)</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However, </a:t>
            </a:r>
            <a:r>
              <a:rPr lang="en">
                <a:solidFill>
                  <a:srgbClr val="222222"/>
                </a:solidFill>
                <a:latin typeface="Trebuchet MS"/>
                <a:ea typeface="Trebuchet MS"/>
                <a:cs typeface="Trebuchet MS"/>
                <a:sym typeface="Trebuchet MS"/>
              </a:rPr>
              <a:t>some participants were shown some of the statements once or three times before.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All participants were asked to judge whether the statements were true on a scale from 1-7 (where 1 = “Definitely no” and 7 = “Definitely yes”).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Participants who saw the statements for the first time gave a rating of 3.92. Participants who saw the statements once before gave a rating of 4.20 - a roughly 7% uplift compared to the control. Finally, participants who saw the statements three times before gave a rating of 4.27 - a 9% increase compared to the control. </a:t>
            </a:r>
            <a:endParaRPr>
              <a:solidFill>
                <a:schemeClr val="dk1"/>
              </a:solidFill>
              <a:latin typeface="Trebuchet MS"/>
              <a:ea typeface="Trebuchet MS"/>
              <a:cs typeface="Trebuchet MS"/>
              <a:sym typeface="Trebuchet M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86ddcf92f0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86ddcf92f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Illusory Truth Effect</a:t>
            </a:r>
            <a:endParaRPr u="sng">
              <a:solidFill>
                <a:schemeClr val="dk1"/>
              </a:solidFill>
              <a:latin typeface="Trebuchet MS"/>
              <a:ea typeface="Trebuchet MS"/>
              <a:cs typeface="Trebuchet MS"/>
              <a:sym typeface="Trebuchet MS"/>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We have a tendency to believe things, merely because we are familiar with them. </a:t>
            </a:r>
            <a:endParaRPr>
              <a:solidFill>
                <a:schemeClr val="dk1"/>
              </a:solidFill>
              <a:latin typeface="Trebuchet MS"/>
              <a:ea typeface="Trebuchet MS"/>
              <a:cs typeface="Trebuchet MS"/>
              <a:sym typeface="Trebuchet MS"/>
            </a:endParaRPr>
          </a:p>
          <a:p>
            <a:pPr marL="0" lvl="0" indent="0" algn="l" rtl="0">
              <a:spcBef>
                <a:spcPts val="60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b="1">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In 1982, psychology professor Marian Schwartz from the University of Wisconsin, showed participants a selection of true and false statements. For example: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“Ludwig van Beethoven was a lifelong bachelor” (true)</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“Judy Garland’s real name was Louise Hovick” (false)</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However, </a:t>
            </a:r>
            <a:r>
              <a:rPr lang="en">
                <a:solidFill>
                  <a:srgbClr val="222222"/>
                </a:solidFill>
                <a:latin typeface="Trebuchet MS"/>
                <a:ea typeface="Trebuchet MS"/>
                <a:cs typeface="Trebuchet MS"/>
                <a:sym typeface="Trebuchet MS"/>
              </a:rPr>
              <a:t>some participants were shown some of the statements once or three times before.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All participants were asked to judge whether the statements were true on a scale from 1-7 (where 1 = “Definitely no” and 7 = “Definitely yes”).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Participants who saw the statements for the first time gave a rating of 3.92. Participants who saw the statements once before gave a rating of 4.20 - a roughly 7% uplift compared to the control. Finally, participants who saw the statements three times before gave a rating of 4.27 - a 9% increase compared to the control. </a:t>
            </a:r>
            <a:endParaRPr>
              <a:solidFill>
                <a:schemeClr val="dk1"/>
              </a:solidFill>
              <a:latin typeface="Trebuchet MS"/>
              <a:ea typeface="Trebuchet MS"/>
              <a:cs typeface="Trebuchet MS"/>
              <a:sym typeface="Trebuchet M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86ddcf92f0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86ddcf92f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Illusory Truth Effect</a:t>
            </a:r>
            <a:endParaRPr>
              <a:solidFill>
                <a:schemeClr val="dk1"/>
              </a:solidFill>
              <a:latin typeface="Trebuchet MS"/>
              <a:ea typeface="Trebuchet MS"/>
              <a:cs typeface="Trebuchet MS"/>
              <a:sym typeface="Trebuchet MS"/>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We have a tendency to believe things, merely because we are familiar with them. </a:t>
            </a:r>
            <a:endParaRPr>
              <a:solidFill>
                <a:schemeClr val="dk1"/>
              </a:solidFill>
              <a:latin typeface="Trebuchet MS"/>
              <a:ea typeface="Trebuchet MS"/>
              <a:cs typeface="Trebuchet MS"/>
              <a:sym typeface="Trebuchet MS"/>
            </a:endParaRPr>
          </a:p>
          <a:p>
            <a:pPr marL="0" lvl="0" indent="0" algn="l" rtl="0">
              <a:spcBef>
                <a:spcPts val="60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b="1">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In 1982, psychology professor Marian Schwartz from the University of Wisconsin, showed participants a selection of true and false statements. For example: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“Ludwig van Beethoven was a lifelong bachelor” (true)</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rgbClr val="222222"/>
                </a:solidFill>
                <a:latin typeface="Trebuchet MS"/>
                <a:ea typeface="Trebuchet MS"/>
                <a:cs typeface="Trebuchet MS"/>
                <a:sym typeface="Trebuchet MS"/>
              </a:rPr>
              <a:t>“Judy Garland’s real name was Louise Hovick” (false)</a:t>
            </a:r>
            <a:endParaRPr sz="12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However, </a:t>
            </a:r>
            <a:r>
              <a:rPr lang="en">
                <a:solidFill>
                  <a:srgbClr val="222222"/>
                </a:solidFill>
                <a:latin typeface="Trebuchet MS"/>
                <a:ea typeface="Trebuchet MS"/>
                <a:cs typeface="Trebuchet MS"/>
                <a:sym typeface="Trebuchet MS"/>
              </a:rPr>
              <a:t>some participants were shown some of the statements once or three times before.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All participants were asked to judge whether the statements were true on a scale from 1-7 (where 1 = “Definitely no” and 7 = “Definitely yes”). </a:t>
            </a:r>
            <a:endParaRPr>
              <a:solidFill>
                <a:srgbClr val="222222"/>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rgbClr val="222222"/>
              </a:solidFill>
              <a:latin typeface="Trebuchet MS"/>
              <a:ea typeface="Trebuchet MS"/>
              <a:cs typeface="Trebuchet MS"/>
              <a:sym typeface="Trebuchet MS"/>
            </a:endParaRPr>
          </a:p>
          <a:p>
            <a:pPr marL="0" lvl="0" indent="0" algn="l" rtl="0">
              <a:lnSpc>
                <a:spcPct val="115000"/>
              </a:lnSpc>
              <a:spcBef>
                <a:spcPts val="0"/>
              </a:spcBef>
              <a:spcAft>
                <a:spcPts val="0"/>
              </a:spcAft>
              <a:buNone/>
            </a:pPr>
            <a:r>
              <a:rPr lang="en">
                <a:solidFill>
                  <a:srgbClr val="222222"/>
                </a:solidFill>
                <a:latin typeface="Trebuchet MS"/>
                <a:ea typeface="Trebuchet MS"/>
                <a:cs typeface="Trebuchet MS"/>
                <a:sym typeface="Trebuchet MS"/>
              </a:rPr>
              <a:t>Participants who saw the statements for the first time gave a rating of 3.92. Participants who saw the statements once before gave a rating of 4.20 - a roughly 7% uplift compared to the control. Finally, participants who saw the statements three times before gave a rating of 4.27 - a 9% increase compared to the control. </a:t>
            </a:r>
            <a:endParaRPr>
              <a:solidFill>
                <a:schemeClr val="dk1"/>
              </a:solidFill>
              <a:latin typeface="Trebuchet MS"/>
              <a:ea typeface="Trebuchet MS"/>
              <a:cs typeface="Trebuchet MS"/>
              <a:sym typeface="Trebuchet M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d1592df318_0_103:notes"/>
          <p:cNvSpPr>
            <a:spLocks noGrp="1" noRot="1" noChangeAspect="1"/>
          </p:cNvSpPr>
          <p:nvPr>
            <p:ph type="sldImg" idx="2"/>
          </p:nvPr>
        </p:nvSpPr>
        <p:spPr>
          <a:xfrm>
            <a:off x="165958" y="1251850"/>
            <a:ext cx="6556200" cy="338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3d1592df318_0_103:notes"/>
          <p:cNvSpPr txBox="1">
            <a:spLocks noGrp="1"/>
          </p:cNvSpPr>
          <p:nvPr>
            <p:ph type="body" idx="1"/>
          </p:nvPr>
        </p:nvSpPr>
        <p:spPr>
          <a:xfrm>
            <a:off x="688818" y="4821512"/>
            <a:ext cx="5510400" cy="3944700"/>
          </a:xfrm>
          <a:prstGeom prst="rect">
            <a:avLst/>
          </a:prstGeom>
          <a:noFill/>
          <a:ln>
            <a:noFill/>
          </a:ln>
        </p:spPr>
        <p:txBody>
          <a:bodyPr spcFirstLastPara="1" wrap="square" lIns="98775" tIns="49400" rIns="98775" bIns="49400" anchor="t" anchorCtr="0">
            <a:noAutofit/>
          </a:bodyPr>
          <a:lstStyle/>
          <a:p>
            <a:pPr marL="0" lvl="0" indent="0" algn="l" rtl="0">
              <a:lnSpc>
                <a:spcPct val="100000"/>
              </a:lnSpc>
              <a:spcBef>
                <a:spcPts val="0"/>
              </a:spcBef>
              <a:spcAft>
                <a:spcPts val="0"/>
              </a:spcAft>
              <a:buClr>
                <a:schemeClr val="dk1"/>
              </a:buClr>
              <a:buSzPts val="1200"/>
              <a:buNone/>
            </a:pPr>
            <a:endParaRPr u="none">
              <a:latin typeface="Trebuchet MS"/>
              <a:ea typeface="Trebuchet MS"/>
              <a:cs typeface="Trebuchet MS"/>
              <a:sym typeface="Trebuchet MS"/>
            </a:endParaRPr>
          </a:p>
        </p:txBody>
      </p:sp>
      <p:sp>
        <p:nvSpPr>
          <p:cNvPr id="248" name="Google Shape;248;g3d1592df318_0_103:notes"/>
          <p:cNvSpPr txBox="1">
            <a:spLocks noGrp="1"/>
          </p:cNvSpPr>
          <p:nvPr>
            <p:ph type="sldNum" idx="12"/>
          </p:nvPr>
        </p:nvSpPr>
        <p:spPr>
          <a:xfrm>
            <a:off x="3901706" y="9516051"/>
            <a:ext cx="2984700" cy="502800"/>
          </a:xfrm>
          <a:prstGeom prst="rect">
            <a:avLst/>
          </a:prstGeom>
          <a:noFill/>
          <a:ln>
            <a:noFill/>
          </a:ln>
        </p:spPr>
        <p:txBody>
          <a:bodyPr spcFirstLastPara="1" wrap="square" lIns="98775" tIns="49400" rIns="98775" bIns="494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Calibri"/>
                <a:ea typeface="Calibri"/>
                <a:cs typeface="Calibri"/>
                <a:sym typeface="Calibri"/>
              </a:rPr>
              <a:t>19</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d1592df3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3d1592df3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97754083f5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97754083f5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1"/>
                </a:solidFill>
                <a:latin typeface="Trebuchet MS"/>
                <a:ea typeface="Trebuchet MS"/>
                <a:cs typeface="Trebuchet MS"/>
                <a:sym typeface="Trebuchet MS"/>
              </a:rPr>
              <a:t>Stolen Thunder Effect</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b="1">
              <a:solidFill>
                <a:schemeClr val="dk1"/>
              </a:solidFill>
              <a:latin typeface="Trebuchet MS"/>
              <a:ea typeface="Trebuchet MS"/>
              <a:cs typeface="Trebuchet MS"/>
              <a:sym typeface="Trebuchet MS"/>
            </a:endParaRPr>
          </a:p>
          <a:p>
            <a:pPr marL="0" lvl="0" indent="0" algn="just" rtl="0">
              <a:spcBef>
                <a:spcPts val="0"/>
              </a:spcBef>
              <a:spcAft>
                <a:spcPts val="0"/>
              </a:spcAft>
              <a:buNone/>
            </a:pPr>
            <a:r>
              <a:rPr lang="en">
                <a:solidFill>
                  <a:schemeClr val="dk1"/>
                </a:solidFill>
                <a:latin typeface="Trebuchet MS"/>
                <a:ea typeface="Trebuchet MS"/>
                <a:cs typeface="Trebuchet MS"/>
                <a:sym typeface="Trebuchet MS"/>
              </a:rPr>
              <a:t>Brands can reduce the impact of negative information by admitting to it publicly. This is called the stolen thunder effect. </a:t>
            </a:r>
            <a:endParaRPr>
              <a:solidFill>
                <a:schemeClr val="dk1"/>
              </a:solidFill>
              <a:latin typeface="Trebuchet MS"/>
              <a:ea typeface="Trebuchet MS"/>
              <a:cs typeface="Trebuchet MS"/>
              <a:sym typeface="Trebuchet MS"/>
            </a:endParaRPr>
          </a:p>
          <a:p>
            <a:pPr marL="0" lvl="0" indent="0" algn="just"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i="1">
                <a:solidFill>
                  <a:schemeClr val="dk1"/>
                </a:solidFill>
                <a:latin typeface="Trebuchet MS"/>
                <a:ea typeface="Trebuchet MS"/>
                <a:cs typeface="Trebuchet MS"/>
                <a:sym typeface="Trebuchet MS"/>
              </a:rPr>
              <a:t>Evidence: </a:t>
            </a:r>
            <a:r>
              <a:rPr lang="en">
                <a:solidFill>
                  <a:schemeClr val="dk1"/>
                </a:solidFill>
                <a:latin typeface="Trebuchet MS"/>
                <a:ea typeface="Trebuchet MS"/>
                <a:cs typeface="Trebuchet MS"/>
                <a:sym typeface="Trebuchet MS"/>
              </a:rPr>
              <a:t>In 2014, Bob Fennis from the University of Groningen and Wolfgang Strobe from Utrecht University ran a study into the stolen thunder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They showed participants an article about a fictional pharmaceutical company called AescuMed. The article explained that one of the company’s drugs had a significant side effect.</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However, for some participants, the article said that this issue had been uncovered by an external investigation. For others, it said that the company itself had disclosed the problem. </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Next, everyone was offered a free health scan from AescuMed. </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The researchers found that when information about the side effect came from a third-party, 13% accepted the free health scan. But when the information came directly from the company. 59% signed up for the health scan - a more than 4.5x uplift. </a:t>
            </a:r>
            <a:endParaRPr u="sng">
              <a:solidFill>
                <a:schemeClr val="dk1"/>
              </a:solidFill>
              <a:latin typeface="Trebuchet MS"/>
              <a:ea typeface="Trebuchet MS"/>
              <a:cs typeface="Trebuchet MS"/>
              <a:sym typeface="Trebuchet M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97754083f5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97754083f5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1"/>
                </a:solidFill>
                <a:latin typeface="Trebuchet MS"/>
                <a:ea typeface="Trebuchet MS"/>
                <a:cs typeface="Trebuchet MS"/>
                <a:sym typeface="Trebuchet MS"/>
              </a:rPr>
              <a:t>Stolen Thunder Effect</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b="1">
              <a:solidFill>
                <a:schemeClr val="dk1"/>
              </a:solidFill>
              <a:latin typeface="Trebuchet MS"/>
              <a:ea typeface="Trebuchet MS"/>
              <a:cs typeface="Trebuchet MS"/>
              <a:sym typeface="Trebuchet MS"/>
            </a:endParaRPr>
          </a:p>
          <a:p>
            <a:pPr marL="0" lvl="0" indent="0" algn="just" rtl="0">
              <a:spcBef>
                <a:spcPts val="0"/>
              </a:spcBef>
              <a:spcAft>
                <a:spcPts val="0"/>
              </a:spcAft>
              <a:buNone/>
            </a:pPr>
            <a:r>
              <a:rPr lang="en">
                <a:solidFill>
                  <a:schemeClr val="dk1"/>
                </a:solidFill>
                <a:latin typeface="Trebuchet MS"/>
                <a:ea typeface="Trebuchet MS"/>
                <a:cs typeface="Trebuchet MS"/>
                <a:sym typeface="Trebuchet MS"/>
              </a:rPr>
              <a:t>Brands can reduce the impact of negative information by admitting to it publicly. This is called the stolen thunder effect. </a:t>
            </a:r>
            <a:endParaRPr>
              <a:solidFill>
                <a:schemeClr val="dk1"/>
              </a:solidFill>
              <a:latin typeface="Trebuchet MS"/>
              <a:ea typeface="Trebuchet MS"/>
              <a:cs typeface="Trebuchet MS"/>
              <a:sym typeface="Trebuchet MS"/>
            </a:endParaRPr>
          </a:p>
          <a:p>
            <a:pPr marL="0" lvl="0" indent="0" algn="just"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i="1">
                <a:solidFill>
                  <a:schemeClr val="dk1"/>
                </a:solidFill>
                <a:latin typeface="Trebuchet MS"/>
                <a:ea typeface="Trebuchet MS"/>
                <a:cs typeface="Trebuchet MS"/>
                <a:sym typeface="Trebuchet MS"/>
              </a:rPr>
              <a:t>Evidence: </a:t>
            </a:r>
            <a:r>
              <a:rPr lang="en">
                <a:solidFill>
                  <a:schemeClr val="dk1"/>
                </a:solidFill>
                <a:latin typeface="Trebuchet MS"/>
                <a:ea typeface="Trebuchet MS"/>
                <a:cs typeface="Trebuchet MS"/>
                <a:sym typeface="Trebuchet MS"/>
              </a:rPr>
              <a:t>In 2014, Bob Fennis from the University of Groningen and Wolfgang Strobe from Utrecht University ran a study into the stolen thunder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They showed participants an article about a fictional pharmaceutical company called AescuMed. The article explained that one of the company’s drugs had a significant side effect.</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However, for some participants, the article said that this issue had been uncovered by an external investigation. For others, it said that the company itself had disclosed the problem. </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Next, everyone was offered a free health scan from AescuMed. </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The researchers found that when information about the side effect came from a third-party, 13% accepted the free health scan. But when the information came directly from the company. 59% signed up for the health scan - a more than 4.5x uplift. </a:t>
            </a:r>
            <a:endParaRPr u="sng">
              <a:solidFill>
                <a:schemeClr val="dk1"/>
              </a:solidFill>
              <a:latin typeface="Trebuchet MS"/>
              <a:ea typeface="Trebuchet MS"/>
              <a:cs typeface="Trebuchet MS"/>
              <a:sym typeface="Trebuchet M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97754083f5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97754083f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Stolen Thunder Effect</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b="1">
              <a:solidFill>
                <a:schemeClr val="dk1"/>
              </a:solidFill>
              <a:latin typeface="Trebuchet MS"/>
              <a:ea typeface="Trebuchet MS"/>
              <a:cs typeface="Trebuchet MS"/>
              <a:sym typeface="Trebuchet MS"/>
            </a:endParaRPr>
          </a:p>
          <a:p>
            <a:pPr marL="0" lvl="0" indent="0" algn="just"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Brands can reduce the impact of negative information by admitting to it publicly. This is called the stolen thunder effect. </a:t>
            </a:r>
            <a:endParaRPr>
              <a:solidFill>
                <a:schemeClr val="dk1"/>
              </a:solidFill>
              <a:latin typeface="Trebuchet MS"/>
              <a:ea typeface="Trebuchet MS"/>
              <a:cs typeface="Trebuchet MS"/>
              <a:sym typeface="Trebuchet MS"/>
            </a:endParaRPr>
          </a:p>
          <a:p>
            <a:pPr marL="0" lvl="0" indent="0" algn="just"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 </a:t>
            </a:r>
            <a:r>
              <a:rPr lang="en">
                <a:solidFill>
                  <a:schemeClr val="dk1"/>
                </a:solidFill>
                <a:latin typeface="Trebuchet MS"/>
                <a:ea typeface="Trebuchet MS"/>
                <a:cs typeface="Trebuchet MS"/>
                <a:sym typeface="Trebuchet MS"/>
              </a:rPr>
              <a:t>In 2014, Bob Fennis from the University of Groningen and Wolfgang Strobe from Utrecht University ran a study into the stolen thunder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They showed participants an article about a fictional pharmaceutical company called AescuMed. The article explained that one of the company’s drugs had a significant side effect.</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However, for some participants, the article said that this issue had been uncovered by an external investigation. For others, it said that the company itself had disclosed the problem.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Next, everyone was offered a free health scan from AescuMed.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The researchers found that when information about the side effect came from a third-party, 13% accepted the free health scan. But when the information came directly from the company. 59% signed up for the health scan - a more than 4.5x uplift. </a:t>
            </a:r>
            <a:endParaRPr u="sng">
              <a:solidFill>
                <a:schemeClr val="dk1"/>
              </a:solidFill>
              <a:latin typeface="Trebuchet MS"/>
              <a:ea typeface="Trebuchet MS"/>
              <a:cs typeface="Trebuchet MS"/>
              <a:sym typeface="Trebuchet M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97754083f5_0_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97754083f5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1"/>
                </a:solidFill>
                <a:latin typeface="Trebuchet MS"/>
                <a:ea typeface="Trebuchet MS"/>
                <a:cs typeface="Trebuchet MS"/>
                <a:sym typeface="Trebuchet MS"/>
              </a:rPr>
              <a:t>Stolen Thunder Effect</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b="1">
              <a:solidFill>
                <a:schemeClr val="dk1"/>
              </a:solidFill>
              <a:latin typeface="Trebuchet MS"/>
              <a:ea typeface="Trebuchet MS"/>
              <a:cs typeface="Trebuchet MS"/>
              <a:sym typeface="Trebuchet MS"/>
            </a:endParaRPr>
          </a:p>
          <a:p>
            <a:pPr marL="0" lvl="0" indent="0" algn="just" rtl="0">
              <a:spcBef>
                <a:spcPts val="0"/>
              </a:spcBef>
              <a:spcAft>
                <a:spcPts val="0"/>
              </a:spcAft>
              <a:buNone/>
            </a:pPr>
            <a:r>
              <a:rPr lang="en">
                <a:solidFill>
                  <a:schemeClr val="dk1"/>
                </a:solidFill>
                <a:latin typeface="Trebuchet MS"/>
                <a:ea typeface="Trebuchet MS"/>
                <a:cs typeface="Trebuchet MS"/>
                <a:sym typeface="Trebuchet MS"/>
              </a:rPr>
              <a:t>Brands can reduce the impact of negative information by admitting to it publicly. This is called the stolen thunder effect. </a:t>
            </a:r>
            <a:endParaRPr>
              <a:solidFill>
                <a:schemeClr val="dk1"/>
              </a:solidFill>
              <a:latin typeface="Trebuchet MS"/>
              <a:ea typeface="Trebuchet MS"/>
              <a:cs typeface="Trebuchet MS"/>
              <a:sym typeface="Trebuchet MS"/>
            </a:endParaRPr>
          </a:p>
          <a:p>
            <a:pPr marL="0" lvl="0" indent="0" algn="just"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i="1">
                <a:solidFill>
                  <a:schemeClr val="dk1"/>
                </a:solidFill>
                <a:latin typeface="Trebuchet MS"/>
                <a:ea typeface="Trebuchet MS"/>
                <a:cs typeface="Trebuchet MS"/>
                <a:sym typeface="Trebuchet MS"/>
              </a:rPr>
              <a:t>Evidence: </a:t>
            </a:r>
            <a:r>
              <a:rPr lang="en">
                <a:solidFill>
                  <a:schemeClr val="dk1"/>
                </a:solidFill>
                <a:latin typeface="Trebuchet MS"/>
                <a:ea typeface="Trebuchet MS"/>
                <a:cs typeface="Trebuchet MS"/>
                <a:sym typeface="Trebuchet MS"/>
              </a:rPr>
              <a:t>In 2014, Bob Fennis from the University of Groningen and Wolfgang Strobe from Utrecht University ran a study into the stolen thunder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They showed participants an article about a fictional pharmaceutical company called AescuMed. The article explained that one of the company’s drugs had a significant side effect.</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However, for some participants, the article said that this issue had been uncovered by an external investigation. For others, it said that the company itself had disclosed the problem. </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Next, everyone was offered a free health scan from AescuMed. </a:t>
            </a: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The researchers found that when information about the side effect came from a third-party, 13% accepted the free health scan. But when the information came directly from the company. 59% signed up for the health scan - a more than 4.5x uplift. </a:t>
            </a:r>
            <a:endParaRPr u="sng">
              <a:solidFill>
                <a:schemeClr val="dk1"/>
              </a:solidFill>
              <a:latin typeface="Trebuchet MS"/>
              <a:ea typeface="Trebuchet MS"/>
              <a:cs typeface="Trebuchet MS"/>
              <a:sym typeface="Trebuchet M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d80c737f3c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3d80c737f3c_1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u="sng">
                <a:latin typeface="Trebuchet MS"/>
                <a:ea typeface="Trebuchet MS"/>
                <a:cs typeface="Trebuchet MS"/>
                <a:sym typeface="Trebuchet MS"/>
              </a:rPr>
              <a:t>Precision</a:t>
            </a:r>
            <a:endParaRPr u="sng">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r>
              <a:rPr lang="en">
                <a:latin typeface="Trebuchet MS"/>
                <a:ea typeface="Trebuchet MS"/>
                <a:cs typeface="Trebuchet MS"/>
                <a:sym typeface="Trebuchet MS"/>
              </a:rPr>
              <a:t>Rounded numbers are often treated with scepticism, as individuals tend to assume they have been rounded up more. In contrast, precise numbers are more believable. </a:t>
            </a: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i="1">
                <a:latin typeface="Trebuchet MS"/>
                <a:ea typeface="Trebuchet MS"/>
                <a:cs typeface="Trebuchet MS"/>
                <a:sym typeface="Trebuchet MS"/>
              </a:rPr>
              <a:t>Example: </a:t>
            </a:r>
            <a:r>
              <a:rPr lang="en">
                <a:latin typeface="Trebuchet MS"/>
                <a:ea typeface="Trebuchet MS"/>
                <a:cs typeface="Trebuchet MS"/>
                <a:sym typeface="Trebuchet MS"/>
              </a:rPr>
              <a:t>In 2006, Robert Schindler from Rutgers University and Richard Yalch from the University of Washington conducted a study into the effect of round versus precise numbers on the accuracy and credibility of advertising claims. </a:t>
            </a: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a:latin typeface="Trebuchet MS"/>
                <a:ea typeface="Trebuchet MS"/>
                <a:cs typeface="Trebuchet MS"/>
                <a:sym typeface="Trebuchet MS"/>
              </a:rPr>
              <a:t>Participants were shown a fictitious body spray, with three varying numerical claims: “Lasts [47%, 50%, or 53%] longer than any other deodorant”. Participants were then asked to indicate credibility (more true, more believable, more trustworthy and more convincing) and accuracy of the claim (more accurate, more exaggerated, based on actual scientific evidence and better documented). </a:t>
            </a: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a:latin typeface="Trebuchet MS"/>
                <a:ea typeface="Trebuchet MS"/>
                <a:cs typeface="Trebuchet MS"/>
                <a:sym typeface="Trebuchet MS"/>
              </a:rPr>
              <a:t>Precise claims (47% and 53%) were judged to be more accurate than round claims (50%). Credibility ratings were slightly higher for precise than for rounded claims, but this effect was not statistically significant. </a:t>
            </a:r>
            <a:endParaRPr>
              <a:latin typeface="Trebuchet MS"/>
              <a:ea typeface="Trebuchet MS"/>
              <a:cs typeface="Trebuchet MS"/>
              <a:sym typeface="Trebuchet M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d80c737f3c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3d80c737f3c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Precision</a:t>
            </a:r>
            <a:endParaRPr u="sng">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Rounded numbers are often treated with scepticism, as individuals tend to assume they have been rounded up more. In contrast, precise numbers are more believable. </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Example: </a:t>
            </a:r>
            <a:r>
              <a:rPr lang="en">
                <a:solidFill>
                  <a:schemeClr val="dk1"/>
                </a:solidFill>
                <a:latin typeface="Trebuchet MS"/>
                <a:ea typeface="Trebuchet MS"/>
                <a:cs typeface="Trebuchet MS"/>
                <a:sym typeface="Trebuchet MS"/>
              </a:rPr>
              <a:t>In 2006, Robert Schindler from Rutgers University and Richard Yalch from the University of Washington conducted a study into the effect of round versus precise numbers on the accuracy and credibility of advertising claims. </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Participants were shown a fictitious body spray, with three varying numerical claims: “Lasts [47%, 50%, or 53%] longer than any other deodorant”. Participants were then asked to indicate credibility (more true, more believable, more trustworthy and more convincing) and accuracy of the claim (more accurate, more exaggerated, based on actual scientific evidence and better documented). </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a:solidFill>
                  <a:schemeClr val="dk1"/>
                </a:solidFill>
                <a:latin typeface="Trebuchet MS"/>
                <a:ea typeface="Trebuchet MS"/>
                <a:cs typeface="Trebuchet MS"/>
                <a:sym typeface="Trebuchet MS"/>
              </a:rPr>
              <a:t>Precise claims (47% and 53%) were judged to be more accurate than round claims (50%). Credibility ratings were slightly higher for precise than for rounded claims, but this effect was not statistically significant. </a:t>
            </a:r>
            <a:endParaRPr>
              <a:latin typeface="Trebuchet MS"/>
              <a:ea typeface="Trebuchet MS"/>
              <a:cs typeface="Trebuchet MS"/>
              <a:sym typeface="Trebuchet M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d80c737f3c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3d80c737f3c_1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Precision</a:t>
            </a:r>
            <a:endParaRPr u="sng">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Rounded numbers are often treated with scepticism, as individuals tend to assume they have been rounded up more. In contrast, precise numbers are more believable. </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Example: </a:t>
            </a:r>
            <a:r>
              <a:rPr lang="en">
                <a:solidFill>
                  <a:schemeClr val="dk1"/>
                </a:solidFill>
                <a:latin typeface="Trebuchet MS"/>
                <a:ea typeface="Trebuchet MS"/>
                <a:cs typeface="Trebuchet MS"/>
                <a:sym typeface="Trebuchet MS"/>
              </a:rPr>
              <a:t>In 2006, Robert Schindler from Rutgers University and Richard Yalch from the University of Washington conducted a study into the effect of round versus precise numbers on the accuracy and credibility of advertising claims. </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Participants were shown a fictitious body spray, with three varying numerical claims: “Lasts [47%, 50%, or 53%] longer than any other deodorant”. Participants were then asked to indicate credibility (more true, more believable, more trustworthy and more convincing) and accuracy of the claim (more accurate, more exaggerated, based on actual scientific evidence and better documented). </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a:solidFill>
                  <a:schemeClr val="dk1"/>
                </a:solidFill>
                <a:latin typeface="Trebuchet MS"/>
                <a:ea typeface="Trebuchet MS"/>
                <a:cs typeface="Trebuchet MS"/>
                <a:sym typeface="Trebuchet MS"/>
              </a:rPr>
              <a:t>Precise claims (47% and 53%) were judged to be more accurate than round claims (50%). Credibility ratings were slightly higher for precise than for rounded claims, but this effect was not statistically significant. </a:t>
            </a:r>
            <a:endParaRPr>
              <a:latin typeface="Trebuchet MS"/>
              <a:ea typeface="Trebuchet MS"/>
              <a:cs typeface="Trebuchet MS"/>
              <a:sym typeface="Trebuchet M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d812228d8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3d812228d8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Precision</a:t>
            </a:r>
            <a:endParaRPr u="sng">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i="1">
                <a:latin typeface="Trebuchet MS"/>
                <a:ea typeface="Trebuchet MS"/>
                <a:cs typeface="Trebuchet MS"/>
                <a:sym typeface="Trebuchet MS"/>
              </a:rPr>
              <a:t>Example: </a:t>
            </a:r>
            <a:r>
              <a:rPr lang="en">
                <a:latin typeface="Trebuchet MS"/>
                <a:ea typeface="Trebuchet MS"/>
                <a:cs typeface="Trebuchet MS"/>
                <a:sym typeface="Trebuchet MS"/>
              </a:rPr>
              <a:t>Slack</a:t>
            </a:r>
            <a:endParaRPr>
              <a:latin typeface="Trebuchet MS"/>
              <a:ea typeface="Trebuchet MS"/>
              <a:cs typeface="Trebuchet MS"/>
              <a:sym typeface="Trebuchet M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80c737f3c_1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225" cap="flat" cmpd="sng">
            <a:solidFill>
              <a:srgbClr val="000000"/>
            </a:solidFill>
            <a:prstDash val="solid"/>
            <a:round/>
            <a:headEnd type="none" w="sm" len="sm"/>
            <a:tailEnd type="none" w="sm" len="sm"/>
          </a:ln>
        </p:spPr>
      </p:sp>
      <p:sp>
        <p:nvSpPr>
          <p:cNvPr id="313" name="Google Shape;313;g3d80c737f3c_1_117:notes"/>
          <p:cNvSpPr txBox="1">
            <a:spLocks noGrp="1"/>
          </p:cNvSpPr>
          <p:nvPr>
            <p:ph type="body" idx="1"/>
          </p:nvPr>
        </p:nvSpPr>
        <p:spPr>
          <a:xfrm>
            <a:off x="685800" y="4343400"/>
            <a:ext cx="5486400" cy="4114800"/>
          </a:xfrm>
          <a:prstGeom prst="rect">
            <a:avLst/>
          </a:prstGeom>
          <a:noFill/>
          <a:ln>
            <a:noFill/>
          </a:ln>
        </p:spPr>
        <p:txBody>
          <a:bodyPr spcFirstLastPara="1" wrap="square" lIns="93475" tIns="93475" rIns="93475" bIns="9347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Precision</a:t>
            </a:r>
            <a:endParaRPr u="sng">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Example: </a:t>
            </a:r>
            <a:r>
              <a:rPr lang="en">
                <a:solidFill>
                  <a:schemeClr val="dk1"/>
                </a:solidFill>
                <a:latin typeface="Trebuchet MS"/>
                <a:ea typeface="Trebuchet MS"/>
                <a:cs typeface="Trebuchet MS"/>
                <a:sym typeface="Trebuchet MS"/>
              </a:rPr>
              <a:t>The Illusion of Choice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97754083f5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97754083f5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Public Statements</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Statements made in public are much more believable than statements made in private.</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 </a:t>
            </a:r>
            <a:r>
              <a:rPr lang="en">
                <a:solidFill>
                  <a:schemeClr val="dk1"/>
                </a:solidFill>
                <a:latin typeface="Trebuchet MS"/>
                <a:ea typeface="Trebuchet MS"/>
                <a:cs typeface="Trebuchet MS"/>
                <a:sym typeface="Trebuchet MS"/>
              </a:rPr>
              <a:t>In 2024, we partnered with TAM and Red C, and asked a nationally representative sample of 2,710 adults to imagine their local TD pledging to increase spending on speed cameras by 10% in the next year.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Half of the participants were told that the pledge was made during a one-to-one conversation (private condition), while the other half were told that it was given at a public meeting (public condition). Next, participants were asked how likely the TD was to keep his promise on a scale from 1-4 (1 = ‘Not likely at all to keep this promise’; 4 = ‘Very likely to keep this promise’).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a:solidFill>
                  <a:schemeClr val="dk1"/>
                </a:solidFill>
                <a:latin typeface="Trebuchet MS"/>
                <a:ea typeface="Trebuchet MS"/>
                <a:cs typeface="Trebuchet MS"/>
                <a:sym typeface="Trebuchet MS"/>
              </a:rPr>
              <a:t>Among respondents in the private condition, 24% believed the TD’s promise (i.e. gave a rating of 3-4). However, in the public condition, 31% of participants believed the pledge - a 29% uplift.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1592df318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3d1592df318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latin typeface="Trebuchet MS"/>
                <a:ea typeface="Trebuchet MS"/>
                <a:cs typeface="Trebuchet MS"/>
                <a:sym typeface="Trebuchet MS"/>
              </a:rPr>
              <a:t>Susan Fiske - “We are cognitive misers”</a:t>
            </a:r>
            <a:endParaRPr>
              <a:latin typeface="Trebuchet MS"/>
              <a:ea typeface="Trebuchet MS"/>
              <a:cs typeface="Trebuchet MS"/>
              <a:sym typeface="Trebuchet M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97754083f5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97754083f5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Public Statements</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Statements made in public are much more believable than statements made in private.</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 </a:t>
            </a:r>
            <a:r>
              <a:rPr lang="en">
                <a:solidFill>
                  <a:schemeClr val="dk1"/>
                </a:solidFill>
                <a:latin typeface="Trebuchet MS"/>
                <a:ea typeface="Trebuchet MS"/>
                <a:cs typeface="Trebuchet MS"/>
                <a:sym typeface="Trebuchet MS"/>
              </a:rPr>
              <a:t>In 2024, we partnered with TAM and Red C, and asked a nationally representative sample of 2,710 adults to imagine their local TD pledging to increase spending on speed cameras by 10% in the next year.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Half of the participants were told that the pledge was made during a one-to-one conversation (private condition), while the other half were told that it was given at a public meeting (public condition). Next, participants were asked how likely the TD was to keep his promise on a scale from 1-4 (1 = ‘Not likely at all to keep this promise’; 4 = ‘Very likely to keep this promise’).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Among respondents in the private condition, 24% believed the TD’s promise (i.e. gave a rating of 3-4). However, in the public condition, 31% of participants believed the pledge - a 29% uplift. </a:t>
            </a:r>
            <a:endParaRPr u="sng">
              <a:solidFill>
                <a:schemeClr val="dk1"/>
              </a:solidFill>
              <a:latin typeface="Trebuchet MS"/>
              <a:ea typeface="Trebuchet MS"/>
              <a:cs typeface="Trebuchet MS"/>
              <a:sym typeface="Trebuchet M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97754083f5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97754083f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Public Statements</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Statements made in public are much more believable than statements made in private.</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 </a:t>
            </a:r>
            <a:r>
              <a:rPr lang="en">
                <a:solidFill>
                  <a:schemeClr val="dk1"/>
                </a:solidFill>
                <a:latin typeface="Trebuchet MS"/>
                <a:ea typeface="Trebuchet MS"/>
                <a:cs typeface="Trebuchet MS"/>
                <a:sym typeface="Trebuchet MS"/>
              </a:rPr>
              <a:t>In 2024, we partnered with TAM and Red C, and asked a nationally representative sample of 2,710 adults to imagine their local TD pledging to increase spending on speed cameras by 10% in the next year.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Half of the participants were told that the pledge was made during a one-to-one conversation (private condition), while the other half were told that it was given at a public meeting (public condition). Next, participants were asked how likely the TD was to keep his promise on a scale from 1-4 (1 = ‘Not likely at all to keep this promise’; 4 = ‘Very likely to keep this promise’).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Among respondents in the private condition, 24% believed the TD’s promise (i.e. gave a rating of 3-4). However, in the public condition, 31% of participants believed the pledge - a 29% uplift. </a:t>
            </a:r>
            <a:endParaRPr u="sng">
              <a:solidFill>
                <a:schemeClr val="dk1"/>
              </a:solidFill>
              <a:latin typeface="Trebuchet MS"/>
              <a:ea typeface="Trebuchet MS"/>
              <a:cs typeface="Trebuchet MS"/>
              <a:sym typeface="Trebuchet M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97754083f5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97754083f5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Public Statements</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Statements made in public are much more believable than statements made in private.</a:t>
            </a:r>
            <a:endParaRPr u="sng">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 </a:t>
            </a:r>
            <a:r>
              <a:rPr lang="en">
                <a:solidFill>
                  <a:schemeClr val="dk1"/>
                </a:solidFill>
                <a:latin typeface="Trebuchet MS"/>
                <a:ea typeface="Trebuchet MS"/>
                <a:cs typeface="Trebuchet MS"/>
                <a:sym typeface="Trebuchet MS"/>
              </a:rPr>
              <a:t>In 2024, we partnered with TAM and Red C, and asked a nationally representative sample of 2,710 adults to imagine their local TD pledging to increase spending on speed cameras by 10% in the next year.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Half of the participants were told that the pledge was made during a one-to-one conversation (private condition), while the other half were told that it was given at a public meeting (public condition). Next, participants were asked how likely the TD was to keep his promise on a scale from 1-4 (1 = ‘Not likely at all to keep this promise’; 4 = ‘Very likely to keep this promise’).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Among respondents in the private condition, 24% believed the TD’s promise (i.e. gave a rating of 3-4). However, in the public condition, 31% of participants believed the pledge - a 29% uplift. </a:t>
            </a:r>
            <a:endParaRPr u="sng">
              <a:solidFill>
                <a:schemeClr val="dk1"/>
              </a:solidFill>
              <a:latin typeface="Trebuchet MS"/>
              <a:ea typeface="Trebuchet MS"/>
              <a:cs typeface="Trebuchet MS"/>
              <a:sym typeface="Trebuchet M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d0d55a7ecc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3d0d55a7ecc_0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Trebuchet MS"/>
              <a:ea typeface="Trebuchet MS"/>
              <a:cs typeface="Trebuchet MS"/>
              <a:sym typeface="Trebuchet M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d0eec03929_1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3d0eec03929_1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latin typeface="Trebuchet MS"/>
                <a:ea typeface="Trebuchet MS"/>
                <a:cs typeface="Trebuchet MS"/>
                <a:sym typeface="Trebuchet MS"/>
              </a:rPr>
              <a:t>Richard’s Books</a:t>
            </a:r>
            <a:endParaRPr u="sng">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i="1">
                <a:latin typeface="Trebuchet MS"/>
                <a:ea typeface="Trebuchet MS"/>
                <a:cs typeface="Trebuchet MS"/>
                <a:sym typeface="Trebuchet MS"/>
              </a:rPr>
              <a:t>The Choice Factory:</a:t>
            </a:r>
            <a:r>
              <a:rPr lang="en" i="1">
                <a:solidFill>
                  <a:srgbClr val="0097A7"/>
                </a:solidFill>
                <a:latin typeface="Trebuchet MS"/>
                <a:ea typeface="Trebuchet MS"/>
                <a:cs typeface="Trebuchet MS"/>
                <a:sym typeface="Trebuchet MS"/>
              </a:rPr>
              <a:t> </a:t>
            </a:r>
            <a:r>
              <a:rPr lang="en" u="sng">
                <a:solidFill>
                  <a:srgbClr val="0097A7"/>
                </a:solidFill>
                <a:latin typeface="Trebuchet MS"/>
                <a:ea typeface="Trebuchet MS"/>
                <a:cs typeface="Trebuchet MS"/>
                <a:sym typeface="Trebuchet MS"/>
                <a:hlinkClick r:id="rId3">
                  <a:extLst>
                    <a:ext uri="{A12FA001-AC4F-418D-AE19-62706E023703}">
                      <ahyp:hlinkClr xmlns:ahyp="http://schemas.microsoft.com/office/drawing/2018/hyperlinkcolor" val="tx"/>
                    </a:ext>
                  </a:extLst>
                </a:hlinkClick>
              </a:rPr>
              <a:t>https://amzn.eu/d/06UWAeXl</a:t>
            </a:r>
            <a:r>
              <a:rPr lang="en">
                <a:solidFill>
                  <a:srgbClr val="0097A7"/>
                </a:solidFill>
                <a:latin typeface="Trebuchet MS"/>
                <a:ea typeface="Trebuchet MS"/>
                <a:cs typeface="Trebuchet MS"/>
                <a:sym typeface="Trebuchet MS"/>
              </a:rPr>
              <a:t> </a:t>
            </a:r>
            <a:endParaRPr>
              <a:solidFill>
                <a:srgbClr val="0097A7"/>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i="1">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i="1">
                <a:latin typeface="Trebuchet MS"/>
                <a:ea typeface="Trebuchet MS"/>
                <a:cs typeface="Trebuchet MS"/>
                <a:sym typeface="Trebuchet MS"/>
              </a:rPr>
              <a:t>The Illusion of Choice: </a:t>
            </a:r>
            <a:r>
              <a:rPr lang="en" u="sng">
                <a:solidFill>
                  <a:srgbClr val="0097A7"/>
                </a:solid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https://amzn.eu/d/0i49OJhZ</a:t>
            </a:r>
            <a:r>
              <a:rPr lang="en">
                <a:latin typeface="Trebuchet MS"/>
                <a:ea typeface="Trebuchet MS"/>
                <a:cs typeface="Trebuchet MS"/>
                <a:sym typeface="Trebuchet MS"/>
              </a:rPr>
              <a:t> </a:t>
            </a: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i="1">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i="1">
                <a:latin typeface="Trebuchet MS"/>
                <a:ea typeface="Trebuchet MS"/>
                <a:cs typeface="Trebuchet MS"/>
                <a:sym typeface="Trebuchet MS"/>
              </a:rPr>
              <a:t>Hacking the Human Mind: </a:t>
            </a:r>
            <a:r>
              <a:rPr lang="en" u="sng">
                <a:solidFill>
                  <a:srgbClr val="0097A7"/>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https://amzn.eu/d/047ON3vd</a:t>
            </a:r>
            <a:r>
              <a:rPr lang="en">
                <a:latin typeface="Trebuchet MS"/>
                <a:ea typeface="Trebuchet MS"/>
                <a:cs typeface="Trebuchet MS"/>
                <a:sym typeface="Trebuchet MS"/>
              </a:rPr>
              <a:t> </a:t>
            </a: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i="1">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i="1">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A3A823B4-3A6C-10ED-C7A3-2545FEE9D1B2}"/>
            </a:ext>
          </a:extLst>
        </p:cNvPr>
        <p:cNvGrpSpPr/>
        <p:nvPr/>
      </p:nvGrpSpPr>
      <p:grpSpPr>
        <a:xfrm>
          <a:off x="0" y="0"/>
          <a:ext cx="0" cy="0"/>
          <a:chOff x="0" y="0"/>
          <a:chExt cx="0" cy="0"/>
        </a:xfrm>
      </p:grpSpPr>
      <p:sp>
        <p:nvSpPr>
          <p:cNvPr id="87" name="Google Shape;87;g3d80c737f3c_2_8:notes">
            <a:extLst>
              <a:ext uri="{FF2B5EF4-FFF2-40B4-BE49-F238E27FC236}">
                <a16:creationId xmlns:a16="http://schemas.microsoft.com/office/drawing/2014/main" id="{C61C6284-C788-58EC-42B2-1E6BFBA35123}"/>
              </a:ext>
            </a:extLst>
          </p:cNvPr>
          <p:cNvSpPr>
            <a:spLocks noGrp="1" noRot="1" noChangeAspect="1"/>
          </p:cNvSpPr>
          <p:nvPr>
            <p:ph type="sldImg" idx="2"/>
          </p:nvPr>
        </p:nvSpPr>
        <p:spPr>
          <a:xfrm>
            <a:off x="438150" y="1252538"/>
            <a:ext cx="6011863"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3d80c737f3c_2_8:notes">
            <a:extLst>
              <a:ext uri="{FF2B5EF4-FFF2-40B4-BE49-F238E27FC236}">
                <a16:creationId xmlns:a16="http://schemas.microsoft.com/office/drawing/2014/main" id="{F1DE1736-5046-6846-0AEC-34B7D167D87B}"/>
              </a:ext>
            </a:extLst>
          </p:cNvPr>
          <p:cNvSpPr txBox="1">
            <a:spLocks noGrp="1"/>
          </p:cNvSpPr>
          <p:nvPr>
            <p:ph type="body" idx="1"/>
          </p:nvPr>
        </p:nvSpPr>
        <p:spPr>
          <a:xfrm>
            <a:off x="688818" y="4821512"/>
            <a:ext cx="5510400" cy="3944700"/>
          </a:xfrm>
          <a:prstGeom prst="rect">
            <a:avLst/>
          </a:prstGeom>
          <a:noFill/>
          <a:ln>
            <a:noFill/>
          </a:ln>
        </p:spPr>
        <p:txBody>
          <a:bodyPr spcFirstLastPara="1" wrap="square" lIns="98775" tIns="49400" rIns="98775" bIns="49400" anchor="t" anchorCtr="0">
            <a:noAutofit/>
          </a:bodyPr>
          <a:lstStyle/>
          <a:p>
            <a:pPr marL="0" lvl="0" indent="0" algn="l" rtl="0">
              <a:lnSpc>
                <a:spcPct val="100000"/>
              </a:lnSpc>
              <a:spcBef>
                <a:spcPts val="0"/>
              </a:spcBef>
              <a:spcAft>
                <a:spcPts val="0"/>
              </a:spcAft>
              <a:buClr>
                <a:schemeClr val="dk1"/>
              </a:buClr>
              <a:buSzPts val="1200"/>
              <a:buNone/>
            </a:pPr>
            <a:endParaRPr u="none"/>
          </a:p>
        </p:txBody>
      </p:sp>
      <p:sp>
        <p:nvSpPr>
          <p:cNvPr id="89" name="Google Shape;89;g3d80c737f3c_2_8:notes">
            <a:extLst>
              <a:ext uri="{FF2B5EF4-FFF2-40B4-BE49-F238E27FC236}">
                <a16:creationId xmlns:a16="http://schemas.microsoft.com/office/drawing/2014/main" id="{C15EED8B-4194-F59E-525F-43F0B16590E7}"/>
              </a:ext>
            </a:extLst>
          </p:cNvPr>
          <p:cNvSpPr txBox="1">
            <a:spLocks noGrp="1"/>
          </p:cNvSpPr>
          <p:nvPr>
            <p:ph type="sldNum" idx="12"/>
          </p:nvPr>
        </p:nvSpPr>
        <p:spPr>
          <a:xfrm>
            <a:off x="3901706" y="9516051"/>
            <a:ext cx="2984700" cy="502800"/>
          </a:xfrm>
          <a:prstGeom prst="rect">
            <a:avLst/>
          </a:prstGeom>
          <a:noFill/>
          <a:ln>
            <a:noFill/>
          </a:ln>
        </p:spPr>
        <p:txBody>
          <a:bodyPr spcFirstLastPara="1" wrap="square" lIns="98775" tIns="49400" rIns="98775" bIns="49400" anchor="b" anchorCtr="0">
            <a:noAutofit/>
          </a:bodyPr>
          <a:lstStyle/>
          <a:p>
            <a:pPr marL="0" lvl="0" indent="0" algn="r" rtl="0">
              <a:lnSpc>
                <a:spcPct val="100000"/>
              </a:lnSpc>
              <a:spcBef>
                <a:spcPts val="0"/>
              </a:spcBef>
              <a:spcAft>
                <a:spcPts val="0"/>
              </a:spcAft>
              <a:buNone/>
            </a:pPr>
            <a:fld id="{00000000-1234-1234-1234-123412341234}" type="slidenum">
              <a:rPr lang="en" sz="1300">
                <a:latin typeface="Calibri"/>
                <a:ea typeface="Calibri"/>
                <a:cs typeface="Calibri"/>
                <a:sym typeface="Calibri"/>
              </a:rPr>
              <a:t>35</a:t>
            </a:fld>
            <a:endParaRPr sz="1300">
              <a:latin typeface="Calibri"/>
              <a:ea typeface="Calibri"/>
              <a:cs typeface="Calibri"/>
              <a:sym typeface="Calibri"/>
            </a:endParaRPr>
          </a:p>
        </p:txBody>
      </p:sp>
    </p:spTree>
    <p:extLst>
      <p:ext uri="{BB962C8B-B14F-4D97-AF65-F5344CB8AC3E}">
        <p14:creationId xmlns:p14="http://schemas.microsoft.com/office/powerpoint/2010/main" val="43632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97754083f5_0_92:notes"/>
          <p:cNvSpPr txBox="1">
            <a:spLocks noGrp="1"/>
          </p:cNvSpPr>
          <p:nvPr>
            <p:ph type="body" idx="1"/>
          </p:nvPr>
        </p:nvSpPr>
        <p:spPr>
          <a:xfrm>
            <a:off x="685642" y="4400455"/>
            <a:ext cx="54867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p:txBody>
      </p:sp>
      <p:sp>
        <p:nvSpPr>
          <p:cNvPr id="114" name="Google Shape;114;g397754083f5_0_92:notes"/>
          <p:cNvSpPr>
            <a:spLocks noGrp="1" noRot="1" noChangeAspect="1"/>
          </p:cNvSpPr>
          <p:nvPr>
            <p:ph type="sldImg" idx="2"/>
          </p:nvPr>
        </p:nvSpPr>
        <p:spPr>
          <a:xfrm>
            <a:off x="426728" y="1143184"/>
            <a:ext cx="6004500" cy="3086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97754083f5_0_98:notes"/>
          <p:cNvSpPr txBox="1">
            <a:spLocks noGrp="1"/>
          </p:cNvSpPr>
          <p:nvPr>
            <p:ph type="body" idx="1"/>
          </p:nvPr>
        </p:nvSpPr>
        <p:spPr>
          <a:xfrm>
            <a:off x="685642" y="4400455"/>
            <a:ext cx="5486700" cy="360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Trebuchet MS"/>
              <a:ea typeface="Trebuchet MS"/>
              <a:cs typeface="Trebuchet MS"/>
              <a:sym typeface="Trebuchet MS"/>
            </a:endParaRPr>
          </a:p>
        </p:txBody>
      </p:sp>
      <p:sp>
        <p:nvSpPr>
          <p:cNvPr id="121" name="Google Shape;121;g397754083f5_0_98:notes"/>
          <p:cNvSpPr>
            <a:spLocks noGrp="1" noRot="1" noChangeAspect="1"/>
          </p:cNvSpPr>
          <p:nvPr>
            <p:ph type="sldImg" idx="2"/>
          </p:nvPr>
        </p:nvSpPr>
        <p:spPr>
          <a:xfrm>
            <a:off x="426728" y="1143184"/>
            <a:ext cx="6004500" cy="3086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d0d55a7ecc_0_315:notes"/>
          <p:cNvSpPr>
            <a:spLocks noGrp="1" noRot="1" noChangeAspect="1"/>
          </p:cNvSpPr>
          <p:nvPr>
            <p:ph type="sldImg" idx="2"/>
          </p:nvPr>
        </p:nvSpPr>
        <p:spPr>
          <a:xfrm>
            <a:off x="165958" y="1251850"/>
            <a:ext cx="6556200" cy="338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3d0d55a7ecc_0_315:notes"/>
          <p:cNvSpPr txBox="1">
            <a:spLocks noGrp="1"/>
          </p:cNvSpPr>
          <p:nvPr>
            <p:ph type="body" idx="1"/>
          </p:nvPr>
        </p:nvSpPr>
        <p:spPr>
          <a:xfrm>
            <a:off x="688818" y="4821512"/>
            <a:ext cx="5510400" cy="3944700"/>
          </a:xfrm>
          <a:prstGeom prst="rect">
            <a:avLst/>
          </a:prstGeom>
          <a:noFill/>
          <a:ln>
            <a:noFill/>
          </a:ln>
        </p:spPr>
        <p:txBody>
          <a:bodyPr spcFirstLastPara="1" wrap="square" lIns="98775" tIns="49400" rIns="98775" bIns="49400" anchor="t" anchorCtr="0">
            <a:noAutofit/>
          </a:bodyPr>
          <a:lstStyle/>
          <a:p>
            <a:pPr marL="0" lvl="0" indent="0" algn="l" rtl="0">
              <a:lnSpc>
                <a:spcPct val="100000"/>
              </a:lnSpc>
              <a:spcBef>
                <a:spcPts val="0"/>
              </a:spcBef>
              <a:spcAft>
                <a:spcPts val="0"/>
              </a:spcAft>
              <a:buClr>
                <a:schemeClr val="dk1"/>
              </a:buClr>
              <a:buSzPts val="1200"/>
              <a:buNone/>
            </a:pPr>
            <a:endParaRPr u="none">
              <a:latin typeface="Trebuchet MS"/>
              <a:ea typeface="Trebuchet MS"/>
              <a:cs typeface="Trebuchet MS"/>
              <a:sym typeface="Trebuchet MS"/>
            </a:endParaRPr>
          </a:p>
        </p:txBody>
      </p:sp>
      <p:sp>
        <p:nvSpPr>
          <p:cNvPr id="129" name="Google Shape;129;g3d0d55a7ecc_0_315:notes"/>
          <p:cNvSpPr txBox="1">
            <a:spLocks noGrp="1"/>
          </p:cNvSpPr>
          <p:nvPr>
            <p:ph type="sldNum" idx="12"/>
          </p:nvPr>
        </p:nvSpPr>
        <p:spPr>
          <a:xfrm>
            <a:off x="3901706" y="9516051"/>
            <a:ext cx="2984700" cy="502800"/>
          </a:xfrm>
          <a:prstGeom prst="rect">
            <a:avLst/>
          </a:prstGeom>
          <a:noFill/>
          <a:ln>
            <a:noFill/>
          </a:ln>
        </p:spPr>
        <p:txBody>
          <a:bodyPr spcFirstLastPara="1" wrap="square" lIns="98775" tIns="49400" rIns="98775" bIns="494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Calibri"/>
                <a:ea typeface="Calibri"/>
                <a:cs typeface="Calibri"/>
                <a:sym typeface="Calibri"/>
              </a:rPr>
              <a:t>6</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d1592df318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3d1592df318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Halo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halo effect is the tendency for the dominant attribute of a person or brand to influence people’s opinions of their attributes in other areas.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a:solidFill>
                  <a:schemeClr val="dk1"/>
                </a:solidFill>
                <a:latin typeface="Trebuchet MS"/>
                <a:ea typeface="Trebuchet MS"/>
                <a:cs typeface="Trebuchet MS"/>
                <a:sym typeface="Trebuchet MS"/>
              </a:rPr>
              <a:t> Richard Nisbett, from the University of Michigan, and Timothy Wilson, from the University of Virginia, conducted a study in 1977 into the halo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They randomly assigned students to one of two groups and asked them to watch a video of a foreign instructor with a noticeable accent. In one video, the instructor presented himself as someone warm and likeable. In the other, he presented himself as cold and unlikable. His mannerisms and accent were kept the same in both versions of the videos.</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Students were then asked to rate the instructor on his likeability but also on criteria unrelated to his warmth: his physical appearance, mannerisms and accent (from extremely appealing to extremely irritating). The subjects who saw the warm instructor rated his appearance, mannerisms, and accent as appealing, whereas those who saw the cold instructor rated these attributes as irritating: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Appearance: 70% vs 38%</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Mannerisms: 60% vs 40% </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Accent: 50% vs 27%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just" rtl="0">
              <a:lnSpc>
                <a:spcPct val="115000"/>
              </a:lnSpc>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u="sng">
              <a:solidFill>
                <a:schemeClr val="dk1"/>
              </a:solidFill>
              <a:latin typeface="Trebuchet MS"/>
              <a:ea typeface="Trebuchet MS"/>
              <a:cs typeface="Trebuchet MS"/>
              <a:sym typeface="Trebuchet M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d1592df318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3d1592df318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latin typeface="Trebuchet MS"/>
                <a:ea typeface="Trebuchet MS"/>
                <a:cs typeface="Trebuchet MS"/>
                <a:sym typeface="Trebuchet MS"/>
              </a:rPr>
              <a:t>Halo Effect </a:t>
            </a:r>
            <a:endParaRPr>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a:solidFill>
                  <a:schemeClr val="dk1"/>
                </a:solidFill>
                <a:latin typeface="Trebuchet MS"/>
                <a:ea typeface="Trebuchet MS"/>
                <a:cs typeface="Trebuchet MS"/>
                <a:sym typeface="Trebuchet MS"/>
              </a:rPr>
              <a:t>The halo effect is the tendency for the dominant attribute of a person or brand to influence people’s opinions of their attributes in other areas.  </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i="1">
                <a:solidFill>
                  <a:schemeClr val="dk1"/>
                </a:solidFill>
                <a:latin typeface="Trebuchet MS"/>
                <a:ea typeface="Trebuchet MS"/>
                <a:cs typeface="Trebuchet MS"/>
                <a:sym typeface="Trebuchet MS"/>
              </a:rPr>
              <a:t>Evidence:</a:t>
            </a:r>
            <a:r>
              <a:rPr lang="en">
                <a:solidFill>
                  <a:schemeClr val="dk1"/>
                </a:solidFill>
                <a:latin typeface="Trebuchet MS"/>
                <a:ea typeface="Trebuchet MS"/>
                <a:cs typeface="Trebuchet MS"/>
                <a:sym typeface="Trebuchet MS"/>
              </a:rPr>
              <a:t> Richard Nisbett, from the University of Michigan, and Timothy Wilson, from the University of Virginia, conducted a study in 1977 into the halo effect.  </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a:solidFill>
                  <a:schemeClr val="dk1"/>
                </a:solidFill>
                <a:latin typeface="Trebuchet MS"/>
                <a:ea typeface="Trebuchet MS"/>
                <a:cs typeface="Trebuchet MS"/>
                <a:sym typeface="Trebuchet MS"/>
              </a:rPr>
              <a:t>They randomly assigned students to one of two groups and asked them to watch a video of a foreign instructor with a noticeable accent. In one video, the instructor presented himself as someone warm and likeable. In the other, he presented himself as cold and unlikable. His mannerisms and accent were kept the same in both versions of the videos.</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r>
              <a:rPr lang="en">
                <a:solidFill>
                  <a:schemeClr val="dk1"/>
                </a:solidFill>
                <a:latin typeface="Trebuchet MS"/>
                <a:ea typeface="Trebuchet MS"/>
                <a:cs typeface="Trebuchet MS"/>
                <a:sym typeface="Trebuchet MS"/>
              </a:rPr>
              <a:t>Students were then asked to rate the instructor on his likeability but also on criteria unrelated to his warmth: his physical appearance, mannerisms and accent (from extremely appealing to extremely irritating). The subjects who saw the warm instructor rated his appearance, mannerisms, and accent as appealing, whereas those who saw the cold instructor rated these attributes as irritating: </a:t>
            </a:r>
            <a:endParaRPr>
              <a:solidFill>
                <a:schemeClr val="dk1"/>
              </a:solidFill>
              <a:latin typeface="Trebuchet MS"/>
              <a:ea typeface="Trebuchet MS"/>
              <a:cs typeface="Trebuchet MS"/>
              <a:sym typeface="Trebuchet MS"/>
            </a:endParaRPr>
          </a:p>
          <a:p>
            <a:pPr marL="0" lvl="0" indent="0" algn="l" rtl="0">
              <a:lnSpc>
                <a:spcPct val="100000"/>
              </a:lnSpc>
              <a:spcBef>
                <a:spcPts val="0"/>
              </a:spcBef>
              <a:spcAft>
                <a:spcPts val="0"/>
              </a:spcAft>
              <a:buSzPts val="1100"/>
              <a:buNone/>
            </a:pPr>
            <a:endParaRPr>
              <a:solidFill>
                <a:schemeClr val="dk1"/>
              </a:solidFill>
              <a:latin typeface="Trebuchet MS"/>
              <a:ea typeface="Trebuchet MS"/>
              <a:cs typeface="Trebuchet MS"/>
              <a:sym typeface="Trebuchet MS"/>
            </a:endParaRPr>
          </a:p>
          <a:p>
            <a:pPr marL="457200" lvl="0" indent="-298450" algn="l" rtl="0">
              <a:lnSpc>
                <a:spcPct val="100000"/>
              </a:lnSpc>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Appearance: 70% vs 38%</a:t>
            </a:r>
            <a:endParaRPr>
              <a:solidFill>
                <a:schemeClr val="dk1"/>
              </a:solidFill>
              <a:latin typeface="Trebuchet MS"/>
              <a:ea typeface="Trebuchet MS"/>
              <a:cs typeface="Trebuchet MS"/>
              <a:sym typeface="Trebuchet MS"/>
            </a:endParaRPr>
          </a:p>
          <a:p>
            <a:pPr marL="457200" lvl="0" indent="-298450" algn="l" rtl="0">
              <a:lnSpc>
                <a:spcPct val="100000"/>
              </a:lnSpc>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Mannerisms: 60% vs 40% </a:t>
            </a:r>
            <a:endParaRPr>
              <a:solidFill>
                <a:schemeClr val="dk1"/>
              </a:solidFill>
              <a:latin typeface="Trebuchet MS"/>
              <a:ea typeface="Trebuchet MS"/>
              <a:cs typeface="Trebuchet MS"/>
              <a:sym typeface="Trebuchet MS"/>
            </a:endParaRPr>
          </a:p>
          <a:p>
            <a:pPr marL="457200" lvl="0" indent="-298450" algn="l" rtl="0">
              <a:lnSpc>
                <a:spcPct val="100000"/>
              </a:lnSpc>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Accent: 50% vs 27% </a:t>
            </a:r>
            <a:endParaRPr>
              <a:latin typeface="Trebuchet MS"/>
              <a:ea typeface="Trebuchet MS"/>
              <a:cs typeface="Trebuchet MS"/>
              <a:sym typeface="Trebuchet M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d1592df318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d1592df318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Halo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 halo effect is the tendency for the dominant attribute of a person or brand to influence people’s opinions of their attributes in other areas.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i="1">
                <a:solidFill>
                  <a:schemeClr val="dk1"/>
                </a:solidFill>
                <a:latin typeface="Trebuchet MS"/>
                <a:ea typeface="Trebuchet MS"/>
                <a:cs typeface="Trebuchet MS"/>
                <a:sym typeface="Trebuchet MS"/>
              </a:rPr>
              <a:t>Evidence:</a:t>
            </a:r>
            <a:r>
              <a:rPr lang="en">
                <a:solidFill>
                  <a:schemeClr val="dk1"/>
                </a:solidFill>
                <a:latin typeface="Trebuchet MS"/>
                <a:ea typeface="Trebuchet MS"/>
                <a:cs typeface="Trebuchet MS"/>
                <a:sym typeface="Trebuchet MS"/>
              </a:rPr>
              <a:t> Richard Nisbett, from the University of Michigan, and Timothy Wilson, from the University of Virginia, conducted a study in 1977 into the halo effect.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They randomly assigned students to one of two groups and asked them to watch a video of a foreign instructor with a noticeable accent. In one video, the instructor presented himself as someone warm and likeable. In the other, he presented himself as cold and unlikable. His mannerisms and accent were kept the same in both versions of the videos.</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Students were then asked to rate the instructor on his likeability but also on criteria unrelated to his warmth: his physical appearance, mannerisms and accent (from extremely appealing to extremely irritating). The subjects who saw the warm instructor rated his appearance, mannerisms, and accent as appealing, whereas those who saw the cold instructor rated these attributes as irritating: </a:t>
            </a:r>
            <a:endParaRPr>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Appearance: 70% vs 38%</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Mannerisms: 60% vs 40% </a:t>
            </a:r>
            <a:endParaRPr>
              <a:solidFill>
                <a:schemeClr val="dk1"/>
              </a:solidFill>
              <a:latin typeface="Trebuchet MS"/>
              <a:ea typeface="Trebuchet MS"/>
              <a:cs typeface="Trebuchet MS"/>
              <a:sym typeface="Trebuchet MS"/>
            </a:endParaRPr>
          </a:p>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Accent: 50% vs 27% </a:t>
            </a:r>
            <a:endParaRPr u="sng">
              <a:solidFill>
                <a:schemeClr val="dk1"/>
              </a:solidFill>
              <a:latin typeface="Trebuchet MS"/>
              <a:ea typeface="Trebuchet MS"/>
              <a:cs typeface="Trebuchet MS"/>
              <a:sym typeface="Trebuchet M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152694" y="4686712"/>
            <a:ext cx="2694000" cy="163500"/>
          </a:xfrm>
          <a:prstGeom prst="rect">
            <a:avLst/>
          </a:prstGeom>
          <a:noFill/>
          <a:ln>
            <a:noFill/>
          </a:ln>
        </p:spPr>
        <p:txBody>
          <a:bodyPr spcFirstLastPara="1" wrap="square" lIns="68575" tIns="34275" rIns="68575" bIns="34275" anchor="ctr" anchorCtr="0">
            <a:normAutofit/>
          </a:bodyPr>
          <a:lstStyle>
            <a:lvl1pPr marL="457200" lvl="0" indent="-279400" algn="l" rtl="0">
              <a:lnSpc>
                <a:spcPct val="90000"/>
              </a:lnSpc>
              <a:spcBef>
                <a:spcPts val="800"/>
              </a:spcBef>
              <a:spcAft>
                <a:spcPts val="0"/>
              </a:spcAft>
              <a:buClr>
                <a:schemeClr val="accent2"/>
              </a:buClr>
              <a:buSzPts val="800"/>
              <a:buChar char="●"/>
              <a:defRPr sz="800">
                <a:solidFill>
                  <a:schemeClr val="accent2"/>
                </a:solidFill>
              </a:defRPr>
            </a:lvl1pPr>
            <a:lvl2pPr marL="914400" lvl="1" indent="-273050" algn="l" rtl="0">
              <a:lnSpc>
                <a:spcPct val="90000"/>
              </a:lnSpc>
              <a:spcBef>
                <a:spcPts val="1200"/>
              </a:spcBef>
              <a:spcAft>
                <a:spcPts val="0"/>
              </a:spcAft>
              <a:buClr>
                <a:schemeClr val="dk1"/>
              </a:buClr>
              <a:buSzPts val="700"/>
              <a:buChar char="○"/>
              <a:defRPr sz="700"/>
            </a:lvl2pPr>
            <a:lvl3pPr marL="1371600" lvl="2" indent="-266700" algn="l" rtl="0">
              <a:lnSpc>
                <a:spcPct val="90000"/>
              </a:lnSpc>
              <a:spcBef>
                <a:spcPts val="1200"/>
              </a:spcBef>
              <a:spcAft>
                <a:spcPts val="0"/>
              </a:spcAft>
              <a:buClr>
                <a:schemeClr val="dk1"/>
              </a:buClr>
              <a:buSzPts val="600"/>
              <a:buChar char="■"/>
              <a:defRPr sz="600"/>
            </a:lvl3pPr>
            <a:lvl4pPr marL="1828800" lvl="3" indent="-260350" algn="l" rtl="0">
              <a:lnSpc>
                <a:spcPct val="90000"/>
              </a:lnSpc>
              <a:spcBef>
                <a:spcPts val="1200"/>
              </a:spcBef>
              <a:spcAft>
                <a:spcPts val="0"/>
              </a:spcAft>
              <a:buClr>
                <a:schemeClr val="dk1"/>
              </a:buClr>
              <a:buSzPts val="500"/>
              <a:buChar char="●"/>
              <a:defRPr sz="500"/>
            </a:lvl4pPr>
            <a:lvl5pPr marL="2286000" lvl="4" indent="-260350" algn="l" rtl="0">
              <a:lnSpc>
                <a:spcPct val="90000"/>
              </a:lnSpc>
              <a:spcBef>
                <a:spcPts val="1200"/>
              </a:spcBef>
              <a:spcAft>
                <a:spcPts val="0"/>
              </a:spcAft>
              <a:buClr>
                <a:schemeClr val="dk1"/>
              </a:buClr>
              <a:buSzPts val="500"/>
              <a:buChar char="○"/>
              <a:defRPr sz="500"/>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4" name="Google Shape;54;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5" name="Google Shape;55;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extOnly1">
  <p:cSld name="3_TextOnly1">
    <p:spTree>
      <p:nvGrpSpPr>
        <p:cNvPr id="1" name="Shape 58"/>
        <p:cNvGrpSpPr/>
        <p:nvPr/>
      </p:nvGrpSpPr>
      <p:grpSpPr>
        <a:xfrm>
          <a:off x="0" y="0"/>
          <a:ext cx="0" cy="0"/>
          <a:chOff x="0" y="0"/>
          <a:chExt cx="0" cy="0"/>
        </a:xfrm>
      </p:grpSpPr>
      <p:sp>
        <p:nvSpPr>
          <p:cNvPr id="59" name="Google Shape;59;p15"/>
          <p:cNvSpPr/>
          <p:nvPr/>
        </p:nvSpPr>
        <p:spPr>
          <a:xfrm flipH="1">
            <a:off x="0" y="0"/>
            <a:ext cx="9144000" cy="5143500"/>
          </a:xfrm>
          <a:prstGeom prst="rect">
            <a:avLst/>
          </a:prstGeom>
          <a:solidFill>
            <a:srgbClr val="F0F0F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0" name="Google Shape;60;p15"/>
          <p:cNvPicPr preferRelativeResize="0"/>
          <p:nvPr/>
        </p:nvPicPr>
        <p:blipFill rotWithShape="1">
          <a:blip r:embed="rId2">
            <a:alphaModFix/>
          </a:blip>
          <a:srcRect/>
          <a:stretch/>
        </p:blipFill>
        <p:spPr>
          <a:xfrm>
            <a:off x="290180" y="4602167"/>
            <a:ext cx="610413" cy="252361"/>
          </a:xfrm>
          <a:prstGeom prst="rect">
            <a:avLst/>
          </a:prstGeom>
          <a:noFill/>
          <a:ln>
            <a:noFill/>
          </a:ln>
        </p:spPr>
      </p:pic>
      <p:pic>
        <p:nvPicPr>
          <p:cNvPr id="61" name="Google Shape;61;p15"/>
          <p:cNvPicPr preferRelativeResize="0"/>
          <p:nvPr/>
        </p:nvPicPr>
        <p:blipFill rotWithShape="1">
          <a:blip r:embed="rId3">
            <a:alphaModFix/>
          </a:blip>
          <a:srcRect/>
          <a:stretch/>
        </p:blipFill>
        <p:spPr>
          <a:xfrm>
            <a:off x="7991060" y="4620058"/>
            <a:ext cx="815009" cy="239467"/>
          </a:xfrm>
          <a:prstGeom prst="rect">
            <a:avLst/>
          </a:prstGeom>
          <a:noFill/>
          <a:ln>
            <a:noFill/>
          </a:ln>
        </p:spPr>
      </p:pic>
      <p:sp>
        <p:nvSpPr>
          <p:cNvPr id="62" name="Google Shape;62;p15"/>
          <p:cNvSpPr txBox="1">
            <a:spLocks noGrp="1"/>
          </p:cNvSpPr>
          <p:nvPr>
            <p:ph type="body" idx="1"/>
          </p:nvPr>
        </p:nvSpPr>
        <p:spPr>
          <a:xfrm>
            <a:off x="276472" y="215050"/>
            <a:ext cx="8383500" cy="664800"/>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800"/>
              </a:spcBef>
              <a:spcAft>
                <a:spcPts val="0"/>
              </a:spcAft>
              <a:buClr>
                <a:srgbClr val="3C444A"/>
              </a:buClr>
              <a:buSzPts val="2400"/>
              <a:buFont typeface="Arial"/>
              <a:buNone/>
              <a:defRPr sz="2400" b="0" i="0">
                <a:solidFill>
                  <a:srgbClr val="3C444A"/>
                </a:solidFill>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63"/>
        <p:cNvGrpSpPr/>
        <p:nvPr/>
      </p:nvGrpSpPr>
      <p:grpSpPr>
        <a:xfrm>
          <a:off x="0" y="0"/>
          <a:ext cx="0" cy="0"/>
          <a:chOff x="0" y="0"/>
          <a:chExt cx="0" cy="0"/>
        </a:xfrm>
      </p:grpSpPr>
      <p:sp>
        <p:nvSpPr>
          <p:cNvPr id="64" name="Google Shape;64;p16"/>
          <p:cNvSpPr txBox="1">
            <a:spLocks noGrp="1"/>
          </p:cNvSpPr>
          <p:nvPr>
            <p:ph type="body" idx="1"/>
          </p:nvPr>
        </p:nvSpPr>
        <p:spPr>
          <a:xfrm>
            <a:off x="386020" y="1092991"/>
            <a:ext cx="8229600" cy="3394500"/>
          </a:xfrm>
          <a:prstGeom prst="rect">
            <a:avLst/>
          </a:prstGeom>
          <a:noFill/>
          <a:ln>
            <a:noFill/>
          </a:ln>
        </p:spPr>
        <p:txBody>
          <a:bodyPr spcFirstLastPara="1" wrap="square" lIns="68575" tIns="34275" rIns="68575" bIns="34275" anchor="t" anchorCtr="0">
            <a:normAutofit/>
          </a:bodyPr>
          <a:lstStyle>
            <a:lvl1pPr marL="457200" marR="0" lvl="0" indent="-285750" algn="l">
              <a:spcBef>
                <a:spcPts val="2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1pPr>
            <a:lvl2pPr marL="914400" marR="0" lvl="1" indent="-285750" algn="l">
              <a:spcBef>
                <a:spcPts val="12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85750" algn="l">
              <a:spcBef>
                <a:spcPts val="12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3pPr>
            <a:lvl4pPr marL="1828800" marR="0" lvl="3" indent="-285750" algn="l">
              <a:spcBef>
                <a:spcPts val="12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4pPr>
            <a:lvl5pPr marL="2286000" marR="0" lvl="4" indent="-285750" algn="l">
              <a:spcBef>
                <a:spcPts val="1200"/>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5pPr>
            <a:lvl6pPr marL="2743200" marR="0" lvl="5" indent="-323850" algn="l">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spcBef>
                <a:spcPts val="1200"/>
              </a:spcBef>
              <a:spcAft>
                <a:spcPts val="120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5" name="Google Shape;65;p16"/>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6" name="Google Shape;66;p16"/>
          <p:cNvSpPr txBox="1">
            <a:spLocks noGrp="1"/>
          </p:cNvSpPr>
          <p:nvPr>
            <p:ph type="ftr" idx="11"/>
          </p:nvPr>
        </p:nvSpPr>
        <p:spPr>
          <a:xfrm>
            <a:off x="331701" y="270374"/>
            <a:ext cx="28956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900">
                <a:solidFill>
                  <a:srgbClr val="888888"/>
                </a:solidFill>
              </a:defRPr>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7" name="Google Shape;67;p16"/>
          <p:cNvSpPr txBox="1">
            <a:spLocks noGrp="1"/>
          </p:cNvSpPr>
          <p:nvPr>
            <p:ph type="sldNum" idx="12"/>
          </p:nvPr>
        </p:nvSpPr>
        <p:spPr>
          <a:xfrm>
            <a:off x="6720432" y="282107"/>
            <a:ext cx="2133600" cy="273900"/>
          </a:xfrm>
          <a:prstGeom prst="rect">
            <a:avLst/>
          </a:prstGeom>
          <a:noFill/>
          <a:ln>
            <a:noFill/>
          </a:ln>
        </p:spPr>
        <p:txBody>
          <a:bodyPr spcFirstLastPara="1" wrap="square" lIns="68575" tIns="34275" rIns="68575" bIns="34275" anchor="ctr" anchorCtr="0">
            <a:normAutofit/>
          </a:bodyPr>
          <a:lstStyle>
            <a:lvl1pPr marL="0" marR="0" lvl="0" indent="0" algn="r">
              <a:spcBef>
                <a:spcPts val="0"/>
              </a:spcBef>
              <a:buNone/>
              <a:defRPr sz="700" b="0" i="0" u="none" strike="noStrike" cap="none">
                <a:solidFill>
                  <a:srgbClr val="212A54"/>
                </a:solidFill>
                <a:latin typeface="Arial"/>
                <a:ea typeface="Arial"/>
                <a:cs typeface="Arial"/>
                <a:sym typeface="Arial"/>
              </a:defRPr>
            </a:lvl1pPr>
            <a:lvl2pPr marL="0" marR="0" lvl="1" indent="0" algn="r">
              <a:spcBef>
                <a:spcPts val="0"/>
              </a:spcBef>
              <a:buNone/>
              <a:defRPr sz="700" b="0" i="0" u="none" strike="noStrike" cap="none">
                <a:solidFill>
                  <a:srgbClr val="212A54"/>
                </a:solidFill>
                <a:latin typeface="Arial"/>
                <a:ea typeface="Arial"/>
                <a:cs typeface="Arial"/>
                <a:sym typeface="Arial"/>
              </a:defRPr>
            </a:lvl2pPr>
            <a:lvl3pPr marL="0" marR="0" lvl="2" indent="0" algn="r">
              <a:spcBef>
                <a:spcPts val="0"/>
              </a:spcBef>
              <a:buNone/>
              <a:defRPr sz="700" b="0" i="0" u="none" strike="noStrike" cap="none">
                <a:solidFill>
                  <a:srgbClr val="212A54"/>
                </a:solidFill>
                <a:latin typeface="Arial"/>
                <a:ea typeface="Arial"/>
                <a:cs typeface="Arial"/>
                <a:sym typeface="Arial"/>
              </a:defRPr>
            </a:lvl3pPr>
            <a:lvl4pPr marL="0" marR="0" lvl="3" indent="0" algn="r">
              <a:spcBef>
                <a:spcPts val="0"/>
              </a:spcBef>
              <a:buNone/>
              <a:defRPr sz="700" b="0" i="0" u="none" strike="noStrike" cap="none">
                <a:solidFill>
                  <a:srgbClr val="212A54"/>
                </a:solidFill>
                <a:latin typeface="Arial"/>
                <a:ea typeface="Arial"/>
                <a:cs typeface="Arial"/>
                <a:sym typeface="Arial"/>
              </a:defRPr>
            </a:lvl4pPr>
            <a:lvl5pPr marL="0" marR="0" lvl="4" indent="0" algn="r">
              <a:spcBef>
                <a:spcPts val="0"/>
              </a:spcBef>
              <a:buNone/>
              <a:defRPr sz="700" b="0" i="0" u="none" strike="noStrike" cap="none">
                <a:solidFill>
                  <a:srgbClr val="212A54"/>
                </a:solidFill>
                <a:latin typeface="Arial"/>
                <a:ea typeface="Arial"/>
                <a:cs typeface="Arial"/>
                <a:sym typeface="Arial"/>
              </a:defRPr>
            </a:lvl5pPr>
            <a:lvl6pPr marL="0" marR="0" lvl="5" indent="0" algn="r">
              <a:spcBef>
                <a:spcPts val="0"/>
              </a:spcBef>
              <a:buNone/>
              <a:defRPr sz="700" b="0" i="0" u="none" strike="noStrike" cap="none">
                <a:solidFill>
                  <a:srgbClr val="212A54"/>
                </a:solidFill>
                <a:latin typeface="Arial"/>
                <a:ea typeface="Arial"/>
                <a:cs typeface="Arial"/>
                <a:sym typeface="Arial"/>
              </a:defRPr>
            </a:lvl6pPr>
            <a:lvl7pPr marL="0" marR="0" lvl="6" indent="0" algn="r">
              <a:spcBef>
                <a:spcPts val="0"/>
              </a:spcBef>
              <a:buNone/>
              <a:defRPr sz="700" b="0" i="0" u="none" strike="noStrike" cap="none">
                <a:solidFill>
                  <a:srgbClr val="212A54"/>
                </a:solidFill>
                <a:latin typeface="Arial"/>
                <a:ea typeface="Arial"/>
                <a:cs typeface="Arial"/>
                <a:sym typeface="Arial"/>
              </a:defRPr>
            </a:lvl7pPr>
            <a:lvl8pPr marL="0" marR="0" lvl="7" indent="0" algn="r">
              <a:spcBef>
                <a:spcPts val="0"/>
              </a:spcBef>
              <a:buNone/>
              <a:defRPr sz="700" b="0" i="0" u="none" strike="noStrike" cap="none">
                <a:solidFill>
                  <a:srgbClr val="212A54"/>
                </a:solidFill>
                <a:latin typeface="Arial"/>
                <a:ea typeface="Arial"/>
                <a:cs typeface="Arial"/>
                <a:sym typeface="Arial"/>
              </a:defRPr>
            </a:lvl8pPr>
            <a:lvl9pPr marL="0" marR="0" lvl="8" indent="0" algn="r">
              <a:spcBef>
                <a:spcPts val="0"/>
              </a:spcBef>
              <a:buNone/>
              <a:defRPr sz="700" b="0" i="0" u="none" strike="noStrike" cap="none">
                <a:solidFill>
                  <a:srgbClr val="212A5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6"/>
          <p:cNvSpPr txBox="1">
            <a:spLocks noGrp="1"/>
          </p:cNvSpPr>
          <p:nvPr>
            <p:ph type="title"/>
          </p:nvPr>
        </p:nvSpPr>
        <p:spPr>
          <a:xfrm>
            <a:off x="368712" y="420519"/>
            <a:ext cx="7886700" cy="645000"/>
          </a:xfrm>
          <a:prstGeom prst="rect">
            <a:avLst/>
          </a:prstGeom>
          <a:noFill/>
          <a:ln>
            <a:noFill/>
          </a:ln>
        </p:spPr>
        <p:txBody>
          <a:bodyPr spcFirstLastPara="1" wrap="square" lIns="0" tIns="0" rIns="68575" bIns="0" anchor="ctr" anchorCtr="0">
            <a:normAutofit/>
          </a:bodyPr>
          <a:lstStyle>
            <a:lvl1pPr marR="0" lvl="0" algn="l">
              <a:spcBef>
                <a:spcPts val="0"/>
              </a:spcBef>
              <a:spcAft>
                <a:spcPts val="0"/>
              </a:spcAft>
              <a:buClr>
                <a:srgbClr val="212A54"/>
              </a:buClr>
              <a:buSzPts val="3300"/>
              <a:buFont typeface="Arial"/>
              <a:buChar char="•"/>
              <a:defRPr sz="3300" b="1" i="0" u="none" strike="noStrike" cap="none">
                <a:solidFill>
                  <a:srgbClr val="212A54"/>
                </a:solidFill>
                <a:latin typeface="Arial"/>
                <a:ea typeface="Arial"/>
                <a:cs typeface="Arial"/>
                <a:sym typeface="Arial"/>
              </a:defRPr>
            </a:lvl1pPr>
            <a:lvl2pPr lvl="1">
              <a:spcBef>
                <a:spcPts val="0"/>
              </a:spcBef>
              <a:spcAft>
                <a:spcPts val="0"/>
              </a:spcAft>
              <a:buSzPts val="2800"/>
              <a:buNone/>
              <a:defRPr sz="1400"/>
            </a:lvl2pPr>
            <a:lvl3pPr lvl="2">
              <a:spcBef>
                <a:spcPts val="0"/>
              </a:spcBef>
              <a:spcAft>
                <a:spcPts val="0"/>
              </a:spcAft>
              <a:buSzPts val="2800"/>
              <a:buNone/>
              <a:defRPr sz="1400"/>
            </a:lvl3pPr>
            <a:lvl4pPr lvl="3">
              <a:spcBef>
                <a:spcPts val="0"/>
              </a:spcBef>
              <a:spcAft>
                <a:spcPts val="0"/>
              </a:spcAft>
              <a:buSzPts val="2800"/>
              <a:buNone/>
              <a:defRPr sz="1400"/>
            </a:lvl4pPr>
            <a:lvl5pPr lvl="4">
              <a:spcBef>
                <a:spcPts val="0"/>
              </a:spcBef>
              <a:spcAft>
                <a:spcPts val="0"/>
              </a:spcAft>
              <a:buSzPts val="2800"/>
              <a:buNone/>
              <a:defRPr sz="1400"/>
            </a:lvl5pPr>
            <a:lvl6pPr lvl="5">
              <a:spcBef>
                <a:spcPts val="0"/>
              </a:spcBef>
              <a:spcAft>
                <a:spcPts val="0"/>
              </a:spcAft>
              <a:buSzPts val="2800"/>
              <a:buNone/>
              <a:defRPr sz="1400"/>
            </a:lvl6pPr>
            <a:lvl7pPr lvl="6">
              <a:spcBef>
                <a:spcPts val="0"/>
              </a:spcBef>
              <a:spcAft>
                <a:spcPts val="0"/>
              </a:spcAft>
              <a:buSzPts val="2800"/>
              <a:buNone/>
              <a:defRPr sz="1400"/>
            </a:lvl7pPr>
            <a:lvl8pPr lvl="7">
              <a:spcBef>
                <a:spcPts val="0"/>
              </a:spcBef>
              <a:spcAft>
                <a:spcPts val="0"/>
              </a:spcAft>
              <a:buSzPts val="2800"/>
              <a:buNone/>
              <a:defRPr sz="1400"/>
            </a:lvl8pPr>
            <a:lvl9pPr lvl="8">
              <a:spcBef>
                <a:spcPts val="0"/>
              </a:spcBef>
              <a:spcAft>
                <a:spcPts val="0"/>
              </a:spcAft>
              <a:buSzPts val="2800"/>
              <a:buNone/>
              <a:defRPr sz="14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Stat">
  <p:cSld name="TITLE_1_1">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subTitle" idx="1"/>
          </p:nvPr>
        </p:nvSpPr>
        <p:spPr>
          <a:xfrm>
            <a:off x="214884" y="214884"/>
            <a:ext cx="3872700" cy="1737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900"/>
              <a:buNone/>
              <a:defRPr sz="900" b="1" i="0">
                <a:latin typeface="Arial"/>
                <a:ea typeface="Arial"/>
                <a:cs typeface="Arial"/>
                <a:sym typeface="Arial"/>
              </a:defRPr>
            </a:lvl1pPr>
            <a:lvl2pPr lvl="1" algn="l">
              <a:lnSpc>
                <a:spcPct val="120000"/>
              </a:lnSpc>
              <a:spcBef>
                <a:spcPts val="0"/>
              </a:spcBef>
              <a:spcAft>
                <a:spcPts val="0"/>
              </a:spcAft>
              <a:buSzPts val="900"/>
              <a:buNone/>
              <a:defRPr sz="900"/>
            </a:lvl2pPr>
            <a:lvl3pPr lvl="2" algn="l">
              <a:lnSpc>
                <a:spcPct val="120000"/>
              </a:lnSpc>
              <a:spcBef>
                <a:spcPts val="0"/>
              </a:spcBef>
              <a:spcAft>
                <a:spcPts val="0"/>
              </a:spcAft>
              <a:buSzPts val="900"/>
              <a:buNone/>
              <a:defRPr sz="900"/>
            </a:lvl3pPr>
            <a:lvl4pPr lvl="3" algn="l">
              <a:lnSpc>
                <a:spcPct val="120000"/>
              </a:lnSpc>
              <a:spcBef>
                <a:spcPts val="0"/>
              </a:spcBef>
              <a:spcAft>
                <a:spcPts val="0"/>
              </a:spcAft>
              <a:buSzPts val="900"/>
              <a:buNone/>
              <a:defRPr sz="900"/>
            </a:lvl4pPr>
            <a:lvl5pPr lvl="4" algn="l">
              <a:lnSpc>
                <a:spcPct val="120000"/>
              </a:lnSpc>
              <a:spcBef>
                <a:spcPts val="0"/>
              </a:spcBef>
              <a:spcAft>
                <a:spcPts val="0"/>
              </a:spcAft>
              <a:buSzPts val="900"/>
              <a:buNone/>
              <a:defRPr sz="900"/>
            </a:lvl5pPr>
            <a:lvl6pPr lvl="5" algn="l">
              <a:lnSpc>
                <a:spcPct val="120000"/>
              </a:lnSpc>
              <a:spcBef>
                <a:spcPts val="0"/>
              </a:spcBef>
              <a:spcAft>
                <a:spcPts val="0"/>
              </a:spcAft>
              <a:buSzPts val="900"/>
              <a:buNone/>
              <a:defRPr sz="900"/>
            </a:lvl6pPr>
            <a:lvl7pPr lvl="6" algn="l">
              <a:lnSpc>
                <a:spcPct val="120000"/>
              </a:lnSpc>
              <a:spcBef>
                <a:spcPts val="0"/>
              </a:spcBef>
              <a:spcAft>
                <a:spcPts val="0"/>
              </a:spcAft>
              <a:buSzPts val="900"/>
              <a:buNone/>
              <a:defRPr sz="900"/>
            </a:lvl7pPr>
            <a:lvl8pPr lvl="7" algn="l">
              <a:lnSpc>
                <a:spcPct val="120000"/>
              </a:lnSpc>
              <a:spcBef>
                <a:spcPts val="0"/>
              </a:spcBef>
              <a:spcAft>
                <a:spcPts val="0"/>
              </a:spcAft>
              <a:buSzPts val="900"/>
              <a:buNone/>
              <a:defRPr sz="900"/>
            </a:lvl8pPr>
            <a:lvl9pPr lvl="8" algn="l">
              <a:lnSpc>
                <a:spcPct val="120000"/>
              </a:lnSpc>
              <a:spcBef>
                <a:spcPts val="0"/>
              </a:spcBef>
              <a:spcAft>
                <a:spcPts val="0"/>
              </a:spcAft>
              <a:buSzPts val="900"/>
              <a:buNone/>
              <a:defRPr sz="900"/>
            </a:lvl9pPr>
          </a:lstStyle>
          <a:p>
            <a:endParaRPr/>
          </a:p>
        </p:txBody>
      </p:sp>
      <p:sp>
        <p:nvSpPr>
          <p:cNvPr id="71" name="Google Shape;71;p17"/>
          <p:cNvSpPr txBox="1">
            <a:spLocks noGrp="1"/>
          </p:cNvSpPr>
          <p:nvPr>
            <p:ph type="ctrTitle"/>
          </p:nvPr>
        </p:nvSpPr>
        <p:spPr>
          <a:xfrm>
            <a:off x="763525" y="1691638"/>
            <a:ext cx="7611300" cy="11019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7300"/>
              <a:buFont typeface="Arial"/>
              <a:buNone/>
              <a:defRPr sz="7300" b="1">
                <a:latin typeface="Arial"/>
                <a:ea typeface="Arial"/>
                <a:cs typeface="Arial"/>
                <a:sym typeface="Arial"/>
              </a:defRPr>
            </a:lvl1pPr>
            <a:lvl2pPr lvl="1" algn="ctr">
              <a:lnSpc>
                <a:spcPct val="100000"/>
              </a:lnSpc>
              <a:spcBef>
                <a:spcPts val="0"/>
              </a:spcBef>
              <a:spcAft>
                <a:spcPts val="0"/>
              </a:spcAft>
              <a:buSzPts val="7300"/>
              <a:buNone/>
              <a:defRPr sz="7300"/>
            </a:lvl2pPr>
            <a:lvl3pPr lvl="2" algn="ctr">
              <a:lnSpc>
                <a:spcPct val="100000"/>
              </a:lnSpc>
              <a:spcBef>
                <a:spcPts val="0"/>
              </a:spcBef>
              <a:spcAft>
                <a:spcPts val="0"/>
              </a:spcAft>
              <a:buSzPts val="7300"/>
              <a:buNone/>
              <a:defRPr sz="7300"/>
            </a:lvl3pPr>
            <a:lvl4pPr lvl="3" algn="ctr">
              <a:lnSpc>
                <a:spcPct val="100000"/>
              </a:lnSpc>
              <a:spcBef>
                <a:spcPts val="0"/>
              </a:spcBef>
              <a:spcAft>
                <a:spcPts val="0"/>
              </a:spcAft>
              <a:buSzPts val="7300"/>
              <a:buNone/>
              <a:defRPr sz="7300"/>
            </a:lvl4pPr>
            <a:lvl5pPr lvl="4" algn="ctr">
              <a:lnSpc>
                <a:spcPct val="100000"/>
              </a:lnSpc>
              <a:spcBef>
                <a:spcPts val="0"/>
              </a:spcBef>
              <a:spcAft>
                <a:spcPts val="0"/>
              </a:spcAft>
              <a:buSzPts val="7300"/>
              <a:buNone/>
              <a:defRPr sz="7300"/>
            </a:lvl5pPr>
            <a:lvl6pPr lvl="5" algn="ctr">
              <a:lnSpc>
                <a:spcPct val="100000"/>
              </a:lnSpc>
              <a:spcBef>
                <a:spcPts val="0"/>
              </a:spcBef>
              <a:spcAft>
                <a:spcPts val="0"/>
              </a:spcAft>
              <a:buSzPts val="7300"/>
              <a:buNone/>
              <a:defRPr sz="7300"/>
            </a:lvl6pPr>
            <a:lvl7pPr lvl="6" algn="ctr">
              <a:lnSpc>
                <a:spcPct val="100000"/>
              </a:lnSpc>
              <a:spcBef>
                <a:spcPts val="0"/>
              </a:spcBef>
              <a:spcAft>
                <a:spcPts val="0"/>
              </a:spcAft>
              <a:buSzPts val="7300"/>
              <a:buNone/>
              <a:defRPr sz="7300"/>
            </a:lvl7pPr>
            <a:lvl8pPr lvl="7" algn="ctr">
              <a:lnSpc>
                <a:spcPct val="100000"/>
              </a:lnSpc>
              <a:spcBef>
                <a:spcPts val="0"/>
              </a:spcBef>
              <a:spcAft>
                <a:spcPts val="0"/>
              </a:spcAft>
              <a:buSzPts val="7300"/>
              <a:buNone/>
              <a:defRPr sz="7300"/>
            </a:lvl8pPr>
            <a:lvl9pPr lvl="8" algn="ctr">
              <a:lnSpc>
                <a:spcPct val="100000"/>
              </a:lnSpc>
              <a:spcBef>
                <a:spcPts val="0"/>
              </a:spcBef>
              <a:spcAft>
                <a:spcPts val="0"/>
              </a:spcAft>
              <a:buSzPts val="7300"/>
              <a:buNone/>
              <a:defRPr sz="7300"/>
            </a:lvl9pPr>
          </a:lstStyle>
          <a:p>
            <a:endParaRPr/>
          </a:p>
        </p:txBody>
      </p:sp>
      <p:sp>
        <p:nvSpPr>
          <p:cNvPr id="72" name="Google Shape;72;p17"/>
          <p:cNvSpPr txBox="1">
            <a:spLocks noGrp="1"/>
          </p:cNvSpPr>
          <p:nvPr>
            <p:ph type="subTitle" idx="2"/>
          </p:nvPr>
        </p:nvSpPr>
        <p:spPr>
          <a:xfrm>
            <a:off x="763579" y="2729487"/>
            <a:ext cx="7611300" cy="173700"/>
          </a:xfrm>
          <a:prstGeom prst="rect">
            <a:avLst/>
          </a:prstGeom>
          <a:noFill/>
          <a:ln>
            <a:noFill/>
          </a:ln>
        </p:spPr>
        <p:txBody>
          <a:bodyPr spcFirstLastPara="1" wrap="square" lIns="0" tIns="0" rIns="0" bIns="0" anchor="t" anchorCtr="0">
            <a:noAutofit/>
          </a:bodyPr>
          <a:lstStyle>
            <a:lvl1pPr marR="0" lvl="0" algn="ctr">
              <a:lnSpc>
                <a:spcPct val="125000"/>
              </a:lnSpc>
              <a:spcBef>
                <a:spcPts val="0"/>
              </a:spcBef>
              <a:spcAft>
                <a:spcPts val="0"/>
              </a:spcAft>
              <a:buSzPts val="900"/>
              <a:buNone/>
              <a:defRPr sz="900" b="0"/>
            </a:lvl1pPr>
            <a:lvl2pPr lvl="1" algn="ctr">
              <a:lnSpc>
                <a:spcPct val="125000"/>
              </a:lnSpc>
              <a:spcBef>
                <a:spcPts val="0"/>
              </a:spcBef>
              <a:spcAft>
                <a:spcPts val="0"/>
              </a:spcAft>
              <a:buSzPts val="900"/>
              <a:buNone/>
              <a:defRPr sz="900" b="0"/>
            </a:lvl2pPr>
            <a:lvl3pPr lvl="2" algn="ctr">
              <a:lnSpc>
                <a:spcPct val="125000"/>
              </a:lnSpc>
              <a:spcBef>
                <a:spcPts val="0"/>
              </a:spcBef>
              <a:spcAft>
                <a:spcPts val="0"/>
              </a:spcAft>
              <a:buSzPts val="900"/>
              <a:buNone/>
              <a:defRPr sz="900" b="0"/>
            </a:lvl3pPr>
            <a:lvl4pPr lvl="3" algn="ctr">
              <a:lnSpc>
                <a:spcPct val="125000"/>
              </a:lnSpc>
              <a:spcBef>
                <a:spcPts val="0"/>
              </a:spcBef>
              <a:spcAft>
                <a:spcPts val="0"/>
              </a:spcAft>
              <a:buSzPts val="900"/>
              <a:buNone/>
              <a:defRPr sz="900" b="0"/>
            </a:lvl4pPr>
            <a:lvl5pPr lvl="4" algn="ctr">
              <a:lnSpc>
                <a:spcPct val="125000"/>
              </a:lnSpc>
              <a:spcBef>
                <a:spcPts val="0"/>
              </a:spcBef>
              <a:spcAft>
                <a:spcPts val="0"/>
              </a:spcAft>
              <a:buSzPts val="900"/>
              <a:buNone/>
              <a:defRPr sz="900" b="0"/>
            </a:lvl5pPr>
            <a:lvl6pPr lvl="5" algn="ctr">
              <a:lnSpc>
                <a:spcPct val="125000"/>
              </a:lnSpc>
              <a:spcBef>
                <a:spcPts val="0"/>
              </a:spcBef>
              <a:spcAft>
                <a:spcPts val="0"/>
              </a:spcAft>
              <a:buSzPts val="900"/>
              <a:buNone/>
              <a:defRPr sz="900" b="0"/>
            </a:lvl6pPr>
            <a:lvl7pPr lvl="6" algn="ctr">
              <a:lnSpc>
                <a:spcPct val="125000"/>
              </a:lnSpc>
              <a:spcBef>
                <a:spcPts val="0"/>
              </a:spcBef>
              <a:spcAft>
                <a:spcPts val="0"/>
              </a:spcAft>
              <a:buSzPts val="900"/>
              <a:buNone/>
              <a:defRPr sz="900" b="0"/>
            </a:lvl7pPr>
            <a:lvl8pPr lvl="7" algn="ctr">
              <a:lnSpc>
                <a:spcPct val="125000"/>
              </a:lnSpc>
              <a:spcBef>
                <a:spcPts val="0"/>
              </a:spcBef>
              <a:spcAft>
                <a:spcPts val="0"/>
              </a:spcAft>
              <a:buSzPts val="900"/>
              <a:buNone/>
              <a:defRPr sz="900" b="0"/>
            </a:lvl8pPr>
            <a:lvl9pPr lvl="8" algn="ctr">
              <a:lnSpc>
                <a:spcPct val="125000"/>
              </a:lnSpc>
              <a:spcBef>
                <a:spcPts val="0"/>
              </a:spcBef>
              <a:spcAft>
                <a:spcPts val="0"/>
              </a:spcAft>
              <a:buSzPts val="900"/>
              <a:buNone/>
              <a:defRPr sz="900" b="0"/>
            </a:lvl9pPr>
          </a:lstStyle>
          <a:p>
            <a:endParaRPr/>
          </a:p>
        </p:txBody>
      </p:sp>
      <p:sp>
        <p:nvSpPr>
          <p:cNvPr id="73" name="Google Shape;73;p17"/>
          <p:cNvSpPr txBox="1">
            <a:spLocks noGrp="1"/>
          </p:cNvSpPr>
          <p:nvPr>
            <p:ph type="subTitle" idx="3"/>
          </p:nvPr>
        </p:nvSpPr>
        <p:spPr>
          <a:xfrm>
            <a:off x="214884" y="4721275"/>
            <a:ext cx="3520500" cy="2103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900"/>
              <a:buNone/>
              <a:defRPr sz="700" b="0"/>
            </a:lvl1pPr>
            <a:lvl2pPr lvl="1" algn="l">
              <a:lnSpc>
                <a:spcPct val="100000"/>
              </a:lnSpc>
              <a:spcBef>
                <a:spcPts val="0"/>
              </a:spcBef>
              <a:spcAft>
                <a:spcPts val="0"/>
              </a:spcAft>
              <a:buSzPts val="900"/>
              <a:buNone/>
              <a:defRPr sz="700" b="0"/>
            </a:lvl2pPr>
            <a:lvl3pPr lvl="2" algn="l">
              <a:lnSpc>
                <a:spcPct val="100000"/>
              </a:lnSpc>
              <a:spcBef>
                <a:spcPts val="0"/>
              </a:spcBef>
              <a:spcAft>
                <a:spcPts val="0"/>
              </a:spcAft>
              <a:buSzPts val="900"/>
              <a:buNone/>
              <a:defRPr sz="700" b="0"/>
            </a:lvl3pPr>
            <a:lvl4pPr lvl="3" algn="l">
              <a:lnSpc>
                <a:spcPct val="100000"/>
              </a:lnSpc>
              <a:spcBef>
                <a:spcPts val="0"/>
              </a:spcBef>
              <a:spcAft>
                <a:spcPts val="0"/>
              </a:spcAft>
              <a:buSzPts val="900"/>
              <a:buNone/>
              <a:defRPr sz="700" b="0"/>
            </a:lvl4pPr>
            <a:lvl5pPr lvl="4" algn="l">
              <a:lnSpc>
                <a:spcPct val="100000"/>
              </a:lnSpc>
              <a:spcBef>
                <a:spcPts val="0"/>
              </a:spcBef>
              <a:spcAft>
                <a:spcPts val="0"/>
              </a:spcAft>
              <a:buSzPts val="900"/>
              <a:buNone/>
              <a:defRPr sz="700" b="0"/>
            </a:lvl5pPr>
            <a:lvl6pPr lvl="5" algn="l">
              <a:lnSpc>
                <a:spcPct val="100000"/>
              </a:lnSpc>
              <a:spcBef>
                <a:spcPts val="0"/>
              </a:spcBef>
              <a:spcAft>
                <a:spcPts val="0"/>
              </a:spcAft>
              <a:buSzPts val="900"/>
              <a:buNone/>
              <a:defRPr sz="700" b="0"/>
            </a:lvl6pPr>
            <a:lvl7pPr lvl="6" algn="l">
              <a:lnSpc>
                <a:spcPct val="100000"/>
              </a:lnSpc>
              <a:spcBef>
                <a:spcPts val="0"/>
              </a:spcBef>
              <a:spcAft>
                <a:spcPts val="0"/>
              </a:spcAft>
              <a:buSzPts val="900"/>
              <a:buNone/>
              <a:defRPr sz="700" b="0"/>
            </a:lvl7pPr>
            <a:lvl8pPr lvl="7" algn="l">
              <a:lnSpc>
                <a:spcPct val="100000"/>
              </a:lnSpc>
              <a:spcBef>
                <a:spcPts val="0"/>
              </a:spcBef>
              <a:spcAft>
                <a:spcPts val="0"/>
              </a:spcAft>
              <a:buSzPts val="900"/>
              <a:buNone/>
              <a:defRPr sz="700" b="0"/>
            </a:lvl8pPr>
            <a:lvl9pPr lvl="8" algn="l">
              <a:lnSpc>
                <a:spcPct val="100000"/>
              </a:lnSpc>
              <a:spcBef>
                <a:spcPts val="0"/>
              </a:spcBef>
              <a:spcAft>
                <a:spcPts val="0"/>
              </a:spcAft>
              <a:buSzPts val="900"/>
              <a:buNone/>
              <a:defRPr sz="700" b="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74"/>
        <p:cNvGrpSpPr/>
        <p:nvPr/>
      </p:nvGrpSpPr>
      <p:grpSpPr>
        <a:xfrm>
          <a:off x="0" y="0"/>
          <a:ext cx="0" cy="0"/>
          <a:chOff x="0" y="0"/>
          <a:chExt cx="0" cy="0"/>
        </a:xfrm>
      </p:grpSpPr>
      <p:sp>
        <p:nvSpPr>
          <p:cNvPr id="75" name="Google Shape;75;p18"/>
          <p:cNvSpPr txBox="1">
            <a:spLocks noGrp="1"/>
          </p:cNvSpPr>
          <p:nvPr>
            <p:ph type="body" idx="1"/>
          </p:nvPr>
        </p:nvSpPr>
        <p:spPr>
          <a:xfrm>
            <a:off x="152694" y="4686712"/>
            <a:ext cx="2694000" cy="163500"/>
          </a:xfrm>
          <a:prstGeom prst="rect">
            <a:avLst/>
          </a:prstGeom>
          <a:noFill/>
          <a:ln>
            <a:noFill/>
          </a:ln>
        </p:spPr>
        <p:txBody>
          <a:bodyPr spcFirstLastPara="1" wrap="square" lIns="68575" tIns="34275" rIns="68575" bIns="34275" anchor="ctr" anchorCtr="0">
            <a:noAutofit/>
          </a:bodyPr>
          <a:lstStyle>
            <a:lvl1pPr marL="457200" lvl="0" indent="-279400" algn="l">
              <a:lnSpc>
                <a:spcPct val="90000"/>
              </a:lnSpc>
              <a:spcBef>
                <a:spcPts val="800"/>
              </a:spcBef>
              <a:spcAft>
                <a:spcPts val="0"/>
              </a:spcAft>
              <a:buClr>
                <a:schemeClr val="accent2"/>
              </a:buClr>
              <a:buSzPts val="800"/>
              <a:buChar char="•"/>
              <a:defRPr sz="800">
                <a:solidFill>
                  <a:schemeClr val="accent2"/>
                </a:solidFill>
              </a:defRPr>
            </a:lvl1pPr>
            <a:lvl2pPr marL="914400" lvl="1" indent="-273050" algn="l">
              <a:lnSpc>
                <a:spcPct val="90000"/>
              </a:lnSpc>
              <a:spcBef>
                <a:spcPts val="400"/>
              </a:spcBef>
              <a:spcAft>
                <a:spcPts val="0"/>
              </a:spcAft>
              <a:buClr>
                <a:schemeClr val="dk1"/>
              </a:buClr>
              <a:buSzPts val="700"/>
              <a:buChar char="•"/>
              <a:defRPr sz="700"/>
            </a:lvl2pPr>
            <a:lvl3pPr marL="1371600" lvl="2" indent="-266700" algn="l">
              <a:lnSpc>
                <a:spcPct val="90000"/>
              </a:lnSpc>
              <a:spcBef>
                <a:spcPts val="400"/>
              </a:spcBef>
              <a:spcAft>
                <a:spcPts val="0"/>
              </a:spcAft>
              <a:buClr>
                <a:schemeClr val="dk1"/>
              </a:buClr>
              <a:buSzPts val="600"/>
              <a:buChar char="•"/>
              <a:defRPr sz="600"/>
            </a:lvl3pPr>
            <a:lvl4pPr marL="1828800" lvl="3" indent="-260350" algn="l">
              <a:lnSpc>
                <a:spcPct val="90000"/>
              </a:lnSpc>
              <a:spcBef>
                <a:spcPts val="400"/>
              </a:spcBef>
              <a:spcAft>
                <a:spcPts val="0"/>
              </a:spcAft>
              <a:buClr>
                <a:schemeClr val="dk1"/>
              </a:buClr>
              <a:buSzPts val="500"/>
              <a:buChar char="•"/>
              <a:defRPr sz="500"/>
            </a:lvl4pPr>
            <a:lvl5pPr marL="2286000" lvl="4" indent="-260350" algn="l">
              <a:lnSpc>
                <a:spcPct val="90000"/>
              </a:lnSpc>
              <a:spcBef>
                <a:spcPts val="400"/>
              </a:spcBef>
              <a:spcAft>
                <a:spcPts val="0"/>
              </a:spcAft>
              <a:buClr>
                <a:schemeClr val="dk1"/>
              </a:buClr>
              <a:buSzPts val="500"/>
              <a:buChar char="•"/>
              <a:defRPr sz="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76"/>
        <p:cNvGrpSpPr/>
        <p:nvPr/>
      </p:nvGrpSpPr>
      <p:grpSpPr>
        <a:xfrm>
          <a:off x="0" y="0"/>
          <a:ext cx="0" cy="0"/>
          <a:chOff x="0" y="0"/>
          <a:chExt cx="0" cy="0"/>
        </a:xfrm>
      </p:grpSpPr>
      <p:sp>
        <p:nvSpPr>
          <p:cNvPr id="77" name="Google Shape;77;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78" name="Google Shape;78;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9" name="Google Shape;7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1">
  <p:cSld name="OBJECT_1">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2" name="Google Shape;82;p2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83" name="Google Shape;83;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 name="Google Shape;84;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928B2C8B-FB17-77B4-799E-E720E42256C6}"/>
            </a:ext>
          </a:extLst>
        </p:cNvPr>
        <p:cNvGrpSpPr/>
        <p:nvPr/>
      </p:nvGrpSpPr>
      <p:grpSpPr>
        <a:xfrm>
          <a:off x="0" y="0"/>
          <a:ext cx="0" cy="0"/>
          <a:chOff x="0" y="0"/>
          <a:chExt cx="0" cy="0"/>
        </a:xfrm>
      </p:grpSpPr>
      <p:pic>
        <p:nvPicPr>
          <p:cNvPr id="91" name="Google Shape;91;p21">
            <a:extLst>
              <a:ext uri="{FF2B5EF4-FFF2-40B4-BE49-F238E27FC236}">
                <a16:creationId xmlns:a16="http://schemas.microsoft.com/office/drawing/2014/main" id="{B0AD491E-CF40-0E9D-C189-757BD1960F13}"/>
              </a:ext>
            </a:extLst>
          </p:cNvPr>
          <p:cNvPicPr preferRelativeResize="0"/>
          <p:nvPr/>
        </p:nvPicPr>
        <p:blipFill>
          <a:blip r:embed="rId3">
            <a:alphaModFix/>
          </a:blip>
          <a:stretch>
            <a:fillRect/>
          </a:stretch>
        </p:blipFill>
        <p:spPr>
          <a:xfrm>
            <a:off x="0" y="0"/>
            <a:ext cx="9144000" cy="5143500"/>
          </a:xfrm>
          <a:prstGeom prst="rect">
            <a:avLst/>
          </a:prstGeom>
          <a:noFill/>
          <a:ln>
            <a:noFill/>
          </a:ln>
        </p:spPr>
      </p:pic>
      <p:sp>
        <p:nvSpPr>
          <p:cNvPr id="92" name="Google Shape;92;p21">
            <a:extLst>
              <a:ext uri="{FF2B5EF4-FFF2-40B4-BE49-F238E27FC236}">
                <a16:creationId xmlns:a16="http://schemas.microsoft.com/office/drawing/2014/main" id="{B767102C-FB47-32DA-84D7-A4870C5009BA}"/>
              </a:ext>
            </a:extLst>
          </p:cNvPr>
          <p:cNvSpPr txBox="1">
            <a:spLocks noGrp="1"/>
          </p:cNvSpPr>
          <p:nvPr>
            <p:ph type="ctrTitle"/>
          </p:nvPr>
        </p:nvSpPr>
        <p:spPr>
          <a:xfrm>
            <a:off x="131625" y="1316500"/>
            <a:ext cx="7337680" cy="1790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 sz="4100" b="1" dirty="0">
                <a:highlight>
                  <a:srgbClr val="FFC708"/>
                </a:highlight>
                <a:latin typeface="Trebuchet MS"/>
                <a:ea typeface="Trebuchet MS"/>
                <a:cs typeface="Trebuchet MS"/>
                <a:sym typeface="Trebuchet MS"/>
              </a:rPr>
              <a:t>Half-informed and Fully Confident:</a:t>
            </a:r>
            <a:br>
              <a:rPr lang="en" sz="4100" b="1" dirty="0">
                <a:highlight>
                  <a:srgbClr val="FFC708"/>
                </a:highlight>
                <a:latin typeface="Trebuchet MS"/>
                <a:ea typeface="Trebuchet MS"/>
                <a:cs typeface="Trebuchet MS"/>
                <a:sym typeface="Trebuchet MS"/>
              </a:rPr>
            </a:br>
            <a:r>
              <a:rPr lang="en" sz="3200" b="1" dirty="0">
                <a:highlight>
                  <a:srgbClr val="FFC708"/>
                </a:highlight>
                <a:latin typeface="Trebuchet MS"/>
                <a:ea typeface="Trebuchet MS"/>
                <a:cs typeface="Trebuchet MS"/>
                <a:sym typeface="Trebuchet MS"/>
              </a:rPr>
              <a:t>The Behavioural Science Behind Uninformed Experts</a:t>
            </a:r>
            <a:endParaRPr sz="5900" b="1" dirty="0">
              <a:latin typeface="Trebuchet MS"/>
              <a:ea typeface="Trebuchet MS"/>
              <a:cs typeface="Trebuchet MS"/>
              <a:sym typeface="Trebuchet MS"/>
            </a:endParaRPr>
          </a:p>
        </p:txBody>
      </p:sp>
      <p:sp>
        <p:nvSpPr>
          <p:cNvPr id="93" name="Google Shape;93;p21">
            <a:extLst>
              <a:ext uri="{FF2B5EF4-FFF2-40B4-BE49-F238E27FC236}">
                <a16:creationId xmlns:a16="http://schemas.microsoft.com/office/drawing/2014/main" id="{0E788317-0AB8-3F21-E6B8-F2E8E4450261}"/>
              </a:ext>
            </a:extLst>
          </p:cNvPr>
          <p:cNvSpPr txBox="1"/>
          <p:nvPr/>
        </p:nvSpPr>
        <p:spPr>
          <a:xfrm>
            <a:off x="128305" y="3562608"/>
            <a:ext cx="7341000" cy="11751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 sz="2100" b="0" i="0" u="none" strike="noStrike" cap="none" dirty="0">
                <a:solidFill>
                  <a:schemeClr val="dk1"/>
                </a:solidFill>
                <a:highlight>
                  <a:srgbClr val="FFC708"/>
                </a:highlight>
                <a:latin typeface="Trebuchet MS"/>
                <a:ea typeface="Trebuchet MS"/>
                <a:cs typeface="Trebuchet MS"/>
                <a:sym typeface="Trebuchet MS"/>
              </a:rPr>
              <a:t>Richard Shotton</a:t>
            </a:r>
            <a:endParaRPr sz="1100" b="0" i="0" u="none" strike="noStrike" cap="none" dirty="0">
              <a:solidFill>
                <a:srgbClr val="000000"/>
              </a:solidFill>
              <a:latin typeface="Arial"/>
              <a:ea typeface="Arial"/>
              <a:cs typeface="Arial"/>
              <a:sym typeface="Arial"/>
            </a:endParaRPr>
          </a:p>
          <a:p>
            <a:pPr marL="0" marR="0" lvl="0" indent="0" algn="l" rtl="0">
              <a:lnSpc>
                <a:spcPct val="90000"/>
              </a:lnSpc>
              <a:spcBef>
                <a:spcPts val="800"/>
              </a:spcBef>
              <a:spcAft>
                <a:spcPts val="0"/>
              </a:spcAft>
              <a:buClr>
                <a:schemeClr val="dk1"/>
              </a:buClr>
              <a:buSzPts val="2100"/>
              <a:buFont typeface="Arial"/>
              <a:buNone/>
            </a:pPr>
            <a:r>
              <a:rPr lang="en" sz="2100" b="0" i="1" u="none" strike="noStrike" cap="none" dirty="0">
                <a:solidFill>
                  <a:schemeClr val="dk1"/>
                </a:solidFill>
                <a:highlight>
                  <a:srgbClr val="FFC708"/>
                </a:highlight>
                <a:latin typeface="Trebuchet MS"/>
                <a:ea typeface="Trebuchet MS"/>
                <a:cs typeface="Trebuchet MS"/>
                <a:sym typeface="Trebuchet MS"/>
              </a:rPr>
              <a:t>The Choice Factory </a:t>
            </a:r>
            <a:r>
              <a:rPr lang="en" sz="2100" i="1" dirty="0">
                <a:solidFill>
                  <a:schemeClr val="dk1"/>
                </a:solidFill>
                <a:highlight>
                  <a:srgbClr val="FFC708"/>
                </a:highlight>
                <a:latin typeface="Trebuchet MS"/>
                <a:ea typeface="Trebuchet MS"/>
                <a:cs typeface="Trebuchet MS"/>
                <a:sym typeface="Trebuchet MS"/>
              </a:rPr>
              <a:t>| The Illusion of Choice</a:t>
            </a:r>
            <a:r>
              <a:rPr lang="en" sz="2100" b="0" i="1" u="none" strike="noStrike" cap="none" dirty="0">
                <a:solidFill>
                  <a:schemeClr val="dk1"/>
                </a:solidFill>
                <a:highlight>
                  <a:srgbClr val="FFC708"/>
                </a:highlight>
                <a:latin typeface="Trebuchet MS"/>
                <a:ea typeface="Trebuchet MS"/>
                <a:cs typeface="Trebuchet MS"/>
                <a:sym typeface="Trebuchet MS"/>
              </a:rPr>
              <a:t> </a:t>
            </a:r>
            <a:endParaRPr sz="1100" b="0" i="0" u="none" strike="noStrike" cap="none" dirty="0">
              <a:solidFill>
                <a:srgbClr val="000000"/>
              </a:solidFill>
              <a:latin typeface="Arial"/>
              <a:ea typeface="Arial"/>
              <a:cs typeface="Arial"/>
              <a:sym typeface="Arial"/>
            </a:endParaRPr>
          </a:p>
          <a:p>
            <a:pPr marL="0" marR="0" lvl="0" indent="0" algn="l" rtl="0">
              <a:lnSpc>
                <a:spcPct val="90000"/>
              </a:lnSpc>
              <a:spcBef>
                <a:spcPts val="800"/>
              </a:spcBef>
              <a:spcAft>
                <a:spcPts val="0"/>
              </a:spcAft>
              <a:buClr>
                <a:schemeClr val="dk1"/>
              </a:buClr>
              <a:buSzPts val="2100"/>
              <a:buFont typeface="Arial"/>
              <a:buNone/>
            </a:pPr>
            <a:r>
              <a:rPr lang="en" sz="2100" b="0" i="0" u="none" strike="noStrike" cap="none" dirty="0">
                <a:solidFill>
                  <a:schemeClr val="dk1"/>
                </a:solidFill>
                <a:highlight>
                  <a:srgbClr val="FFC708"/>
                </a:highlight>
                <a:latin typeface="Trebuchet MS"/>
                <a:ea typeface="Trebuchet MS"/>
                <a:cs typeface="Trebuchet MS"/>
                <a:sym typeface="Trebuchet MS"/>
              </a:rPr>
              <a:t>@rshotton</a:t>
            </a:r>
            <a:endParaRPr sz="2100" b="0" i="0" u="none" strike="noStrike" cap="none" dirty="0">
              <a:solidFill>
                <a:schemeClr val="dk1"/>
              </a:solidFill>
              <a:highlight>
                <a:srgbClr val="FFC708"/>
              </a:highlight>
              <a:latin typeface="Trebuchet MS"/>
              <a:ea typeface="Trebuchet MS"/>
              <a:cs typeface="Trebuchet MS"/>
              <a:sym typeface="Trebuchet MS"/>
            </a:endParaRPr>
          </a:p>
        </p:txBody>
      </p:sp>
      <p:pic>
        <p:nvPicPr>
          <p:cNvPr id="94" name="Google Shape;94;p21" descr="A close up of a logo&#10;&#10;Description automatically generated">
            <a:extLst>
              <a:ext uri="{FF2B5EF4-FFF2-40B4-BE49-F238E27FC236}">
                <a16:creationId xmlns:a16="http://schemas.microsoft.com/office/drawing/2014/main" id="{E5EEA9D7-3207-D857-57F9-8B7890A28661}"/>
              </a:ext>
            </a:extLst>
          </p:cNvPr>
          <p:cNvPicPr preferRelativeResize="0"/>
          <p:nvPr/>
        </p:nvPicPr>
        <p:blipFill rotWithShape="1">
          <a:blip r:embed="rId4">
            <a:alphaModFix/>
          </a:blip>
          <a:srcRect/>
          <a:stretch/>
        </p:blipFill>
        <p:spPr>
          <a:xfrm>
            <a:off x="3638607" y="1578428"/>
            <a:ext cx="7270056" cy="5143501"/>
          </a:xfrm>
          <a:prstGeom prst="rect">
            <a:avLst/>
          </a:prstGeom>
          <a:noFill/>
          <a:ln>
            <a:noFill/>
          </a:ln>
        </p:spPr>
      </p:pic>
    </p:spTree>
    <p:extLst>
      <p:ext uri="{BB962C8B-B14F-4D97-AF65-F5344CB8AC3E}">
        <p14:creationId xmlns:p14="http://schemas.microsoft.com/office/powerpoint/2010/main" val="1243465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0"/>
          <p:cNvPicPr preferRelativeResize="0"/>
          <p:nvPr/>
        </p:nvPicPr>
        <p:blipFill>
          <a:blip r:embed="rId3">
            <a:alphaModFix/>
          </a:blip>
          <a:stretch>
            <a:fillRect/>
          </a:stretch>
        </p:blipFill>
        <p:spPr>
          <a:xfrm>
            <a:off x="2872175" y="286175"/>
            <a:ext cx="3399650" cy="4571150"/>
          </a:xfrm>
          <a:prstGeom prst="rect">
            <a:avLst/>
          </a:prstGeom>
          <a:noFill/>
          <a:ln>
            <a:noFill/>
          </a:ln>
        </p:spPr>
      </p:pic>
      <p:sp>
        <p:nvSpPr>
          <p:cNvPr id="170" name="Google Shape;170;p30"/>
          <p:cNvSpPr txBox="1"/>
          <p:nvPr/>
        </p:nvSpPr>
        <p:spPr>
          <a:xfrm>
            <a:off x="60229" y="4769051"/>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000" b="0" i="1" u="none" strike="noStrike" cap="none">
                <a:solidFill>
                  <a:schemeClr val="dk1"/>
                </a:solidFill>
                <a:latin typeface="Trebuchet MS"/>
                <a:ea typeface="Trebuchet MS"/>
                <a:cs typeface="Trebuchet MS"/>
                <a:sym typeface="Trebuchet MS"/>
              </a:rPr>
              <a:t>Source: </a:t>
            </a:r>
            <a:r>
              <a:rPr lang="en" sz="1000" i="1">
                <a:solidFill>
                  <a:schemeClr val="dk1"/>
                </a:solidFill>
                <a:latin typeface="Trebuchet MS"/>
                <a:ea typeface="Trebuchet MS"/>
                <a:cs typeface="Trebuchet MS"/>
                <a:sym typeface="Trebuchet MS"/>
              </a:rPr>
              <a:t>Nisbett &amp; Wilson</a:t>
            </a:r>
            <a:r>
              <a:rPr lang="en" sz="1000" b="0" i="1" u="none" strike="noStrike" cap="none">
                <a:solidFill>
                  <a:schemeClr val="dk1"/>
                </a:solidFill>
                <a:latin typeface="Trebuchet MS"/>
                <a:ea typeface="Trebuchet MS"/>
                <a:cs typeface="Trebuchet MS"/>
                <a:sym typeface="Trebuchet MS"/>
              </a:rPr>
              <a:t> (</a:t>
            </a:r>
            <a:r>
              <a:rPr lang="en" sz="1000" i="1">
                <a:solidFill>
                  <a:schemeClr val="dk1"/>
                </a:solidFill>
                <a:latin typeface="Trebuchet MS"/>
                <a:ea typeface="Trebuchet MS"/>
                <a:cs typeface="Trebuchet MS"/>
                <a:sym typeface="Trebuchet MS"/>
              </a:rPr>
              <a:t>1977</a:t>
            </a:r>
            <a:r>
              <a:rPr lang="en" sz="1000" b="0" i="1" u="none" strike="noStrike" cap="none">
                <a:solidFill>
                  <a:schemeClr val="dk1"/>
                </a:solidFill>
                <a:latin typeface="Trebuchet MS"/>
                <a:ea typeface="Trebuchet MS"/>
                <a:cs typeface="Trebuchet MS"/>
                <a:sym typeface="Trebuchet MS"/>
              </a:rPr>
              <a:t>)</a:t>
            </a:r>
            <a:endParaRPr sz="1000" b="0" i="1" u="none" strike="noStrike" cap="none">
              <a:solidFill>
                <a:schemeClr val="dk1"/>
              </a:solidFill>
              <a:latin typeface="Trebuchet MS"/>
              <a:ea typeface="Trebuchet MS"/>
              <a:cs typeface="Trebuchet MS"/>
              <a:sym typeface="Trebuchet MS"/>
            </a:endParaRPr>
          </a:p>
        </p:txBody>
      </p:sp>
      <p:sp>
        <p:nvSpPr>
          <p:cNvPr id="171" name="Google Shape;171;p30"/>
          <p:cNvSpPr/>
          <p:nvPr/>
        </p:nvSpPr>
        <p:spPr>
          <a:xfrm>
            <a:off x="4260525" y="899575"/>
            <a:ext cx="578100" cy="7833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0"/>
          <p:cNvSpPr/>
          <p:nvPr/>
        </p:nvSpPr>
        <p:spPr>
          <a:xfrm>
            <a:off x="7207775" y="3497075"/>
            <a:ext cx="1082700" cy="1082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0"/>
          <p:cNvSpPr/>
          <p:nvPr/>
        </p:nvSpPr>
        <p:spPr>
          <a:xfrm>
            <a:off x="4260525" y="3284950"/>
            <a:ext cx="567000" cy="7926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4254975" y="2262450"/>
            <a:ext cx="578100" cy="7833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p:nvPr/>
        </p:nvSpPr>
        <p:spPr>
          <a:xfrm>
            <a:off x="5531250" y="774150"/>
            <a:ext cx="578100" cy="33033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0"/>
          <p:cNvSpPr/>
          <p:nvPr/>
        </p:nvSpPr>
        <p:spPr>
          <a:xfrm>
            <a:off x="6109350" y="350800"/>
            <a:ext cx="3037800" cy="37266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0"/>
          <p:cNvSpPr txBox="1"/>
          <p:nvPr/>
        </p:nvSpPr>
        <p:spPr>
          <a:xfrm>
            <a:off x="5035975" y="899575"/>
            <a:ext cx="4338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38</a:t>
            </a:r>
            <a:endParaRPr sz="1000" b="1">
              <a:solidFill>
                <a:srgbClr val="000000"/>
              </a:solidFill>
              <a:latin typeface="Trebuchet MS"/>
              <a:ea typeface="Trebuchet MS"/>
              <a:cs typeface="Trebuchet MS"/>
              <a:sym typeface="Trebuchet MS"/>
            </a:endParaRPr>
          </a:p>
        </p:txBody>
      </p:sp>
      <p:sp>
        <p:nvSpPr>
          <p:cNvPr id="178" name="Google Shape;178;p30"/>
          <p:cNvSpPr txBox="1"/>
          <p:nvPr/>
        </p:nvSpPr>
        <p:spPr>
          <a:xfrm>
            <a:off x="5052475" y="2062000"/>
            <a:ext cx="4338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40</a:t>
            </a:r>
            <a:endParaRPr sz="1000" b="1">
              <a:solidFill>
                <a:srgbClr val="000000"/>
              </a:solidFill>
              <a:latin typeface="Trebuchet MS"/>
              <a:ea typeface="Trebuchet MS"/>
              <a:cs typeface="Trebuchet MS"/>
              <a:sym typeface="Trebuchet MS"/>
            </a:endParaRPr>
          </a:p>
        </p:txBody>
      </p:sp>
      <p:sp>
        <p:nvSpPr>
          <p:cNvPr id="179" name="Google Shape;179;p30"/>
          <p:cNvSpPr txBox="1"/>
          <p:nvPr/>
        </p:nvSpPr>
        <p:spPr>
          <a:xfrm>
            <a:off x="5035975" y="3464550"/>
            <a:ext cx="4338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27</a:t>
            </a:r>
            <a:endParaRPr sz="1000" b="1">
              <a:solidFill>
                <a:srgbClr val="000000"/>
              </a:solidFill>
              <a:latin typeface="Trebuchet MS"/>
              <a:ea typeface="Trebuchet MS"/>
              <a:cs typeface="Trebuchet MS"/>
              <a:sym typeface="Trebuchet MS"/>
            </a:endParaRPr>
          </a:p>
        </p:txBody>
      </p:sp>
      <p:sp>
        <p:nvSpPr>
          <p:cNvPr id="180" name="Google Shape;180;p30"/>
          <p:cNvSpPr txBox="1"/>
          <p:nvPr/>
        </p:nvSpPr>
        <p:spPr>
          <a:xfrm>
            <a:off x="3724375" y="497250"/>
            <a:ext cx="4338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70</a:t>
            </a:r>
            <a:endParaRPr sz="1000" b="1">
              <a:solidFill>
                <a:srgbClr val="000000"/>
              </a:solidFill>
              <a:latin typeface="Trebuchet MS"/>
              <a:ea typeface="Trebuchet MS"/>
              <a:cs typeface="Trebuchet MS"/>
              <a:sym typeface="Trebuchet MS"/>
            </a:endParaRPr>
          </a:p>
        </p:txBody>
      </p:sp>
      <p:sp>
        <p:nvSpPr>
          <p:cNvPr id="181" name="Google Shape;181;p30"/>
          <p:cNvSpPr txBox="1"/>
          <p:nvPr/>
        </p:nvSpPr>
        <p:spPr>
          <a:xfrm>
            <a:off x="3724375" y="1814250"/>
            <a:ext cx="4338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61</a:t>
            </a:r>
            <a:endParaRPr sz="1000" b="1">
              <a:solidFill>
                <a:srgbClr val="000000"/>
              </a:solidFill>
              <a:latin typeface="Trebuchet MS"/>
              <a:ea typeface="Trebuchet MS"/>
              <a:cs typeface="Trebuchet MS"/>
              <a:sym typeface="Trebuchet MS"/>
            </a:endParaRPr>
          </a:p>
        </p:txBody>
      </p:sp>
      <p:sp>
        <p:nvSpPr>
          <p:cNvPr id="182" name="Google Shape;182;p30"/>
          <p:cNvSpPr txBox="1"/>
          <p:nvPr/>
        </p:nvSpPr>
        <p:spPr>
          <a:xfrm>
            <a:off x="3724375" y="3187650"/>
            <a:ext cx="4338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49</a:t>
            </a:r>
            <a:endParaRPr sz="1000" b="1">
              <a:solidFill>
                <a:srgbClr val="000000"/>
              </a:solidFill>
              <a:latin typeface="Trebuchet MS"/>
              <a:ea typeface="Trebuchet MS"/>
              <a:cs typeface="Trebuchet MS"/>
              <a:sym typeface="Trebuchet MS"/>
            </a:endParaRPr>
          </a:p>
        </p:txBody>
      </p:sp>
      <p:sp>
        <p:nvSpPr>
          <p:cNvPr id="183" name="Google Shape;183;p30"/>
          <p:cNvSpPr txBox="1"/>
          <p:nvPr/>
        </p:nvSpPr>
        <p:spPr>
          <a:xfrm>
            <a:off x="6137925" y="1006525"/>
            <a:ext cx="1025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0000"/>
                </a:solidFill>
                <a:latin typeface="Trebuchet MS"/>
                <a:ea typeface="Trebuchet MS"/>
                <a:cs typeface="Trebuchet MS"/>
                <a:sym typeface="Trebuchet MS"/>
              </a:rPr>
              <a:t>+</a:t>
            </a:r>
            <a:r>
              <a:rPr lang="en" sz="2500" b="1">
                <a:latin typeface="Trebuchet MS"/>
                <a:ea typeface="Trebuchet MS"/>
                <a:cs typeface="Trebuchet MS"/>
                <a:sym typeface="Trebuchet MS"/>
              </a:rPr>
              <a:t>84</a:t>
            </a:r>
            <a:r>
              <a:rPr lang="en" sz="2500" b="1">
                <a:solidFill>
                  <a:srgbClr val="000000"/>
                </a:solidFill>
                <a:latin typeface="Trebuchet MS"/>
                <a:ea typeface="Trebuchet MS"/>
                <a:cs typeface="Trebuchet MS"/>
                <a:sym typeface="Trebuchet MS"/>
              </a:rPr>
              <a:t>%</a:t>
            </a:r>
            <a:endParaRPr sz="2500" b="1">
              <a:solidFill>
                <a:srgbClr val="000000"/>
              </a:solidFill>
              <a:latin typeface="Trebuchet MS"/>
              <a:ea typeface="Trebuchet MS"/>
              <a:cs typeface="Trebuchet MS"/>
              <a:sym typeface="Trebuchet MS"/>
            </a:endParaRPr>
          </a:p>
        </p:txBody>
      </p:sp>
      <p:sp>
        <p:nvSpPr>
          <p:cNvPr id="184" name="Google Shape;184;p30"/>
          <p:cNvSpPr txBox="1"/>
          <p:nvPr/>
        </p:nvSpPr>
        <p:spPr>
          <a:xfrm>
            <a:off x="6137925" y="2180100"/>
            <a:ext cx="1025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0000"/>
                </a:solidFill>
                <a:latin typeface="Trebuchet MS"/>
                <a:ea typeface="Trebuchet MS"/>
                <a:cs typeface="Trebuchet MS"/>
                <a:sym typeface="Trebuchet MS"/>
              </a:rPr>
              <a:t>+</a:t>
            </a:r>
            <a:r>
              <a:rPr lang="en" sz="2500" b="1">
                <a:latin typeface="Trebuchet MS"/>
                <a:ea typeface="Trebuchet MS"/>
                <a:cs typeface="Trebuchet MS"/>
                <a:sym typeface="Trebuchet MS"/>
              </a:rPr>
              <a:t>50</a:t>
            </a:r>
            <a:r>
              <a:rPr lang="en" sz="2500" b="1">
                <a:solidFill>
                  <a:srgbClr val="000000"/>
                </a:solidFill>
                <a:latin typeface="Trebuchet MS"/>
                <a:ea typeface="Trebuchet MS"/>
                <a:cs typeface="Trebuchet MS"/>
                <a:sym typeface="Trebuchet MS"/>
              </a:rPr>
              <a:t>%</a:t>
            </a:r>
            <a:endParaRPr sz="2500" b="1">
              <a:solidFill>
                <a:srgbClr val="000000"/>
              </a:solidFill>
              <a:latin typeface="Trebuchet MS"/>
              <a:ea typeface="Trebuchet MS"/>
              <a:cs typeface="Trebuchet MS"/>
              <a:sym typeface="Trebuchet MS"/>
            </a:endParaRPr>
          </a:p>
        </p:txBody>
      </p:sp>
      <p:sp>
        <p:nvSpPr>
          <p:cNvPr id="185" name="Google Shape;185;p30"/>
          <p:cNvSpPr txBox="1"/>
          <p:nvPr/>
        </p:nvSpPr>
        <p:spPr>
          <a:xfrm>
            <a:off x="6137925" y="3372625"/>
            <a:ext cx="1025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0000"/>
                </a:solidFill>
                <a:latin typeface="Trebuchet MS"/>
                <a:ea typeface="Trebuchet MS"/>
                <a:cs typeface="Trebuchet MS"/>
                <a:sym typeface="Trebuchet MS"/>
              </a:rPr>
              <a:t>+</a:t>
            </a:r>
            <a:r>
              <a:rPr lang="en" sz="2500" b="1">
                <a:latin typeface="Trebuchet MS"/>
                <a:ea typeface="Trebuchet MS"/>
                <a:cs typeface="Trebuchet MS"/>
                <a:sym typeface="Trebuchet MS"/>
              </a:rPr>
              <a:t>85</a:t>
            </a:r>
            <a:r>
              <a:rPr lang="en" sz="2500" b="1">
                <a:solidFill>
                  <a:srgbClr val="000000"/>
                </a:solidFill>
                <a:latin typeface="Trebuchet MS"/>
                <a:ea typeface="Trebuchet MS"/>
                <a:cs typeface="Trebuchet MS"/>
                <a:sym typeface="Trebuchet MS"/>
              </a:rPr>
              <a:t>%</a:t>
            </a:r>
            <a:endParaRPr sz="2500" b="1">
              <a:solidFill>
                <a:srgbClr val="000000"/>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556438" y="693450"/>
            <a:ext cx="3921300" cy="3756600"/>
          </a:xfrm>
          <a:prstGeom prst="rect">
            <a:avLst/>
          </a:prstGeom>
          <a:ln>
            <a:noFill/>
          </a:ln>
        </p:spPr>
        <p:txBody>
          <a:bodyPr spcFirstLastPara="1" wrap="square" lIns="68575" tIns="34275" rIns="68575" bIns="34275" anchor="t" anchorCtr="0">
            <a:noAutofit/>
          </a:bodyPr>
          <a:lstStyle/>
          <a:p>
            <a:pPr marL="0" lvl="0" indent="0" algn="l" rtl="0">
              <a:spcBef>
                <a:spcPts val="800"/>
              </a:spcBef>
              <a:spcAft>
                <a:spcPts val="0"/>
              </a:spcAft>
              <a:buNone/>
            </a:pPr>
            <a:r>
              <a:rPr lang="en" sz="1600" b="1">
                <a:solidFill>
                  <a:srgbClr val="666666"/>
                </a:solidFill>
                <a:latin typeface="Trebuchet MS"/>
                <a:ea typeface="Trebuchet MS"/>
                <a:cs typeface="Trebuchet MS"/>
                <a:sym typeface="Trebuchet MS"/>
              </a:rPr>
              <a:t>List A (Non-rhyming)</a:t>
            </a:r>
            <a:endParaRPr sz="1600" b="1">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What sobriety conceals, alcohol unmasks</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Children and fools shouldn’t play with sharp objects</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Woes unite enemies </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Variation prevents satiety </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Caution and measure will win you riches</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latin typeface="Trebuchet MS"/>
              <a:ea typeface="Trebuchet MS"/>
              <a:cs typeface="Trebuchet MS"/>
              <a:sym typeface="Trebuchet MS"/>
            </a:endParaRPr>
          </a:p>
          <a:p>
            <a:pPr marL="0" lvl="0" indent="0" algn="l" rtl="0">
              <a:spcBef>
                <a:spcPts val="800"/>
              </a:spcBef>
              <a:spcAft>
                <a:spcPts val="0"/>
              </a:spcAft>
              <a:buNone/>
            </a:pPr>
            <a:endParaRPr sz="1400"/>
          </a:p>
        </p:txBody>
      </p:sp>
      <p:sp>
        <p:nvSpPr>
          <p:cNvPr id="191" name="Google Shape;191;p31"/>
          <p:cNvSpPr txBox="1">
            <a:spLocks noGrp="1"/>
          </p:cNvSpPr>
          <p:nvPr>
            <p:ph type="title"/>
          </p:nvPr>
        </p:nvSpPr>
        <p:spPr>
          <a:xfrm>
            <a:off x="89900" y="4775550"/>
            <a:ext cx="3067800" cy="273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1200" i="1">
                <a:latin typeface="Trebuchet MS"/>
                <a:ea typeface="Trebuchet MS"/>
                <a:cs typeface="Trebuchet MS"/>
                <a:sym typeface="Trebuchet MS"/>
              </a:rPr>
              <a:t>Source: McGlone and Tofighbakhsh (1999)</a:t>
            </a:r>
            <a:endParaRPr sz="1200" i="1">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body" idx="1"/>
          </p:nvPr>
        </p:nvSpPr>
        <p:spPr>
          <a:xfrm>
            <a:off x="556438" y="693450"/>
            <a:ext cx="3921300" cy="3756600"/>
          </a:xfrm>
          <a:prstGeom prst="rect">
            <a:avLst/>
          </a:prstGeom>
          <a:ln>
            <a:noFill/>
          </a:ln>
        </p:spPr>
        <p:txBody>
          <a:bodyPr spcFirstLastPara="1" wrap="square" lIns="68575" tIns="34275" rIns="68575" bIns="34275" anchor="t" anchorCtr="0">
            <a:noAutofit/>
          </a:bodyPr>
          <a:lstStyle/>
          <a:p>
            <a:pPr marL="0" lvl="0" indent="0" algn="l" rtl="0">
              <a:spcBef>
                <a:spcPts val="800"/>
              </a:spcBef>
              <a:spcAft>
                <a:spcPts val="0"/>
              </a:spcAft>
              <a:buNone/>
            </a:pPr>
            <a:r>
              <a:rPr lang="en" sz="1600" b="1">
                <a:solidFill>
                  <a:srgbClr val="666666"/>
                </a:solidFill>
                <a:latin typeface="Trebuchet MS"/>
                <a:ea typeface="Trebuchet MS"/>
                <a:cs typeface="Trebuchet MS"/>
                <a:sym typeface="Trebuchet MS"/>
              </a:rPr>
              <a:t>List A (Non-rhyming)</a:t>
            </a:r>
            <a:endParaRPr sz="1600" b="1">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What sobriety conceals, alcohol unmasks</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Children and fools shouldn’t play with sharp objects</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Woes unite enemies </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Variation prevents satiety </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Caution and measure will win you riches</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latin typeface="Trebuchet MS"/>
              <a:ea typeface="Trebuchet MS"/>
              <a:cs typeface="Trebuchet MS"/>
              <a:sym typeface="Trebuchet MS"/>
            </a:endParaRPr>
          </a:p>
          <a:p>
            <a:pPr marL="0" lvl="0" indent="0" algn="l" rtl="0">
              <a:spcBef>
                <a:spcPts val="800"/>
              </a:spcBef>
              <a:spcAft>
                <a:spcPts val="0"/>
              </a:spcAft>
              <a:buNone/>
            </a:pPr>
            <a:endParaRPr sz="1400"/>
          </a:p>
        </p:txBody>
      </p:sp>
      <p:sp>
        <p:nvSpPr>
          <p:cNvPr id="197" name="Google Shape;197;p32"/>
          <p:cNvSpPr txBox="1">
            <a:spLocks noGrp="1"/>
          </p:cNvSpPr>
          <p:nvPr>
            <p:ph type="body" idx="1"/>
          </p:nvPr>
        </p:nvSpPr>
        <p:spPr>
          <a:xfrm>
            <a:off x="4666263" y="693450"/>
            <a:ext cx="3921300" cy="3756600"/>
          </a:xfrm>
          <a:prstGeom prst="rect">
            <a:avLst/>
          </a:prstGeom>
          <a:ln>
            <a:noFill/>
          </a:ln>
        </p:spPr>
        <p:txBody>
          <a:bodyPr spcFirstLastPara="1" wrap="square" lIns="68575" tIns="34275" rIns="68575" bIns="34275" anchor="t" anchorCtr="0">
            <a:noAutofit/>
          </a:bodyPr>
          <a:lstStyle/>
          <a:p>
            <a:pPr marL="0" lvl="0" indent="0" algn="l" rtl="0">
              <a:spcBef>
                <a:spcPts val="800"/>
              </a:spcBef>
              <a:spcAft>
                <a:spcPts val="0"/>
              </a:spcAft>
              <a:buNone/>
            </a:pPr>
            <a:r>
              <a:rPr lang="en" sz="1600" b="1">
                <a:solidFill>
                  <a:srgbClr val="000000"/>
                </a:solidFill>
                <a:latin typeface="Trebuchet MS"/>
                <a:ea typeface="Trebuchet MS"/>
                <a:cs typeface="Trebuchet MS"/>
                <a:sym typeface="Trebuchet MS"/>
              </a:rPr>
              <a:t>List B (Rhyming)</a:t>
            </a:r>
            <a:endParaRPr sz="1600" b="1">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What sobriety conceals, alcohol reveals</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Children and fools shouldn’t play with sharp tools</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Woes unite foes </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Variety prevents satiety </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Caution and measure will win you treasure</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p>
          <a:p>
            <a:pPr marL="0" lvl="0" indent="0" algn="l" rtl="0">
              <a:spcBef>
                <a:spcPts val="800"/>
              </a:spcBef>
              <a:spcAft>
                <a:spcPts val="0"/>
              </a:spcAft>
              <a:buNone/>
            </a:pPr>
            <a:endParaRPr sz="1400"/>
          </a:p>
          <a:p>
            <a:pPr marL="0" lvl="0" indent="0" algn="l" rtl="0">
              <a:spcBef>
                <a:spcPts val="800"/>
              </a:spcBef>
              <a:spcAft>
                <a:spcPts val="0"/>
              </a:spcAft>
              <a:buNone/>
            </a:pPr>
            <a:endParaRPr sz="1400">
              <a:latin typeface="Trebuchet MS"/>
              <a:ea typeface="Trebuchet MS"/>
              <a:cs typeface="Trebuchet MS"/>
              <a:sym typeface="Trebuchet MS"/>
            </a:endParaRPr>
          </a:p>
          <a:p>
            <a:pPr marL="0" lvl="0" indent="0" algn="l" rtl="0">
              <a:spcBef>
                <a:spcPts val="800"/>
              </a:spcBef>
              <a:spcAft>
                <a:spcPts val="0"/>
              </a:spcAft>
              <a:buNone/>
            </a:pPr>
            <a:endParaRPr sz="1400"/>
          </a:p>
          <a:p>
            <a:pPr marL="0" lvl="0" indent="0" algn="l" rtl="0">
              <a:spcBef>
                <a:spcPts val="800"/>
              </a:spcBef>
              <a:spcAft>
                <a:spcPts val="0"/>
              </a:spcAft>
              <a:buNone/>
            </a:pPr>
            <a:endParaRPr sz="1400"/>
          </a:p>
        </p:txBody>
      </p:sp>
      <p:sp>
        <p:nvSpPr>
          <p:cNvPr id="198" name="Google Shape;198;p32"/>
          <p:cNvSpPr txBox="1">
            <a:spLocks noGrp="1"/>
          </p:cNvSpPr>
          <p:nvPr>
            <p:ph type="title"/>
          </p:nvPr>
        </p:nvSpPr>
        <p:spPr>
          <a:xfrm>
            <a:off x="89900" y="4775550"/>
            <a:ext cx="3067800" cy="273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1200" i="1">
                <a:latin typeface="Trebuchet MS"/>
                <a:ea typeface="Trebuchet MS"/>
                <a:cs typeface="Trebuchet MS"/>
                <a:sym typeface="Trebuchet MS"/>
              </a:rPr>
              <a:t>Source: McGlone and Tofighbakhsh (1999)</a:t>
            </a:r>
            <a:endParaRPr sz="1200" i="1">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3"/>
          <p:cNvSpPr txBox="1">
            <a:spLocks noGrp="1"/>
          </p:cNvSpPr>
          <p:nvPr>
            <p:ph type="body" idx="1"/>
          </p:nvPr>
        </p:nvSpPr>
        <p:spPr>
          <a:xfrm>
            <a:off x="556438" y="693450"/>
            <a:ext cx="3921300" cy="3756600"/>
          </a:xfrm>
          <a:prstGeom prst="rect">
            <a:avLst/>
          </a:prstGeom>
          <a:ln>
            <a:noFill/>
          </a:ln>
        </p:spPr>
        <p:txBody>
          <a:bodyPr spcFirstLastPara="1" wrap="square" lIns="68575" tIns="34275" rIns="68575" bIns="34275" anchor="t" anchorCtr="0">
            <a:noAutofit/>
          </a:bodyPr>
          <a:lstStyle/>
          <a:p>
            <a:pPr marL="0" lvl="0" indent="0" algn="l" rtl="0">
              <a:spcBef>
                <a:spcPts val="800"/>
              </a:spcBef>
              <a:spcAft>
                <a:spcPts val="0"/>
              </a:spcAft>
              <a:buNone/>
            </a:pPr>
            <a:r>
              <a:rPr lang="en" sz="1600" b="1">
                <a:solidFill>
                  <a:srgbClr val="666666"/>
                </a:solidFill>
                <a:latin typeface="Trebuchet MS"/>
                <a:ea typeface="Trebuchet MS"/>
                <a:cs typeface="Trebuchet MS"/>
                <a:sym typeface="Trebuchet MS"/>
              </a:rPr>
              <a:t>List A (Non-rhyming)</a:t>
            </a:r>
            <a:endParaRPr sz="1600" b="1">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What sobriety conceals, alcohol unmasks</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Children and fools shouldn’t play with sharp objects</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Woes unite enemies </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Variation prevents satiety </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666666"/>
                </a:solidFill>
                <a:latin typeface="Trebuchet MS"/>
                <a:ea typeface="Trebuchet MS"/>
                <a:cs typeface="Trebuchet MS"/>
                <a:sym typeface="Trebuchet MS"/>
              </a:rPr>
              <a:t>Caution and measure will win you riches</a:t>
            </a:r>
            <a:endParaRPr sz="1400">
              <a:solidFill>
                <a:srgbClr val="666666"/>
              </a:solidFill>
              <a:latin typeface="Trebuchet MS"/>
              <a:ea typeface="Trebuchet MS"/>
              <a:cs typeface="Trebuchet MS"/>
              <a:sym typeface="Trebuchet MS"/>
            </a:endParaRPr>
          </a:p>
          <a:p>
            <a:pPr marL="0" lvl="0" indent="0" algn="l" rtl="0">
              <a:spcBef>
                <a:spcPts val="800"/>
              </a:spcBef>
              <a:spcAft>
                <a:spcPts val="0"/>
              </a:spcAft>
              <a:buNone/>
            </a:pPr>
            <a:endParaRPr sz="1400">
              <a:latin typeface="Trebuchet MS"/>
              <a:ea typeface="Trebuchet MS"/>
              <a:cs typeface="Trebuchet MS"/>
              <a:sym typeface="Trebuchet MS"/>
            </a:endParaRPr>
          </a:p>
          <a:p>
            <a:pPr marL="0" lvl="0" indent="0" algn="l" rtl="0">
              <a:spcBef>
                <a:spcPts val="800"/>
              </a:spcBef>
              <a:spcAft>
                <a:spcPts val="0"/>
              </a:spcAft>
              <a:buNone/>
            </a:pPr>
            <a:endParaRPr sz="1400"/>
          </a:p>
        </p:txBody>
      </p:sp>
      <p:sp>
        <p:nvSpPr>
          <p:cNvPr id="204" name="Google Shape;204;p33"/>
          <p:cNvSpPr txBox="1">
            <a:spLocks noGrp="1"/>
          </p:cNvSpPr>
          <p:nvPr>
            <p:ph type="body" idx="1"/>
          </p:nvPr>
        </p:nvSpPr>
        <p:spPr>
          <a:xfrm>
            <a:off x="4666263" y="693450"/>
            <a:ext cx="3921300" cy="3756600"/>
          </a:xfrm>
          <a:prstGeom prst="rect">
            <a:avLst/>
          </a:prstGeom>
          <a:ln>
            <a:noFill/>
          </a:ln>
        </p:spPr>
        <p:txBody>
          <a:bodyPr spcFirstLastPara="1" wrap="square" lIns="68575" tIns="34275" rIns="68575" bIns="34275" anchor="t" anchorCtr="0">
            <a:noAutofit/>
          </a:bodyPr>
          <a:lstStyle/>
          <a:p>
            <a:pPr marL="0" lvl="0" indent="0" algn="l" rtl="0">
              <a:spcBef>
                <a:spcPts val="800"/>
              </a:spcBef>
              <a:spcAft>
                <a:spcPts val="0"/>
              </a:spcAft>
              <a:buNone/>
            </a:pPr>
            <a:r>
              <a:rPr lang="en" sz="1600" b="1">
                <a:solidFill>
                  <a:srgbClr val="000000"/>
                </a:solidFill>
                <a:latin typeface="Trebuchet MS"/>
                <a:ea typeface="Trebuchet MS"/>
                <a:cs typeface="Trebuchet MS"/>
                <a:sym typeface="Trebuchet MS"/>
              </a:rPr>
              <a:t>List B (Rhyming)</a:t>
            </a:r>
            <a:endParaRPr sz="1600" b="1">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What sobriety conceals, alcohol reveals</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Children and fools shouldn’t play with sharp tools</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Woes unite foes </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Variety prevents satiety </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r>
              <a:rPr lang="en" sz="1400">
                <a:solidFill>
                  <a:srgbClr val="000000"/>
                </a:solidFill>
                <a:latin typeface="Trebuchet MS"/>
                <a:ea typeface="Trebuchet MS"/>
                <a:cs typeface="Trebuchet MS"/>
                <a:sym typeface="Trebuchet MS"/>
              </a:rPr>
              <a:t>Caution and measure will win you treasure</a:t>
            </a:r>
            <a:endParaRPr sz="1400">
              <a:solidFill>
                <a:srgbClr val="000000"/>
              </a:solidFill>
              <a:latin typeface="Trebuchet MS"/>
              <a:ea typeface="Trebuchet MS"/>
              <a:cs typeface="Trebuchet MS"/>
              <a:sym typeface="Trebuchet MS"/>
            </a:endParaRPr>
          </a:p>
          <a:p>
            <a:pPr marL="0" lvl="0" indent="0" algn="l" rtl="0">
              <a:spcBef>
                <a:spcPts val="800"/>
              </a:spcBef>
              <a:spcAft>
                <a:spcPts val="0"/>
              </a:spcAft>
              <a:buNone/>
            </a:pPr>
            <a:endParaRPr sz="1400"/>
          </a:p>
          <a:p>
            <a:pPr marL="0" lvl="0" indent="0" algn="l" rtl="0">
              <a:spcBef>
                <a:spcPts val="800"/>
              </a:spcBef>
              <a:spcAft>
                <a:spcPts val="0"/>
              </a:spcAft>
              <a:buNone/>
            </a:pPr>
            <a:endParaRPr sz="1400"/>
          </a:p>
          <a:p>
            <a:pPr marL="0" lvl="0" indent="0" algn="l" rtl="0">
              <a:spcBef>
                <a:spcPts val="800"/>
              </a:spcBef>
              <a:spcAft>
                <a:spcPts val="0"/>
              </a:spcAft>
              <a:buNone/>
            </a:pPr>
            <a:endParaRPr sz="1400">
              <a:latin typeface="Trebuchet MS"/>
              <a:ea typeface="Trebuchet MS"/>
              <a:cs typeface="Trebuchet MS"/>
              <a:sym typeface="Trebuchet MS"/>
            </a:endParaRPr>
          </a:p>
          <a:p>
            <a:pPr marL="0" lvl="0" indent="0" algn="l" rtl="0">
              <a:spcBef>
                <a:spcPts val="800"/>
              </a:spcBef>
              <a:spcAft>
                <a:spcPts val="0"/>
              </a:spcAft>
              <a:buNone/>
            </a:pPr>
            <a:endParaRPr sz="1400"/>
          </a:p>
          <a:p>
            <a:pPr marL="0" lvl="0" indent="0" algn="l" rtl="0">
              <a:spcBef>
                <a:spcPts val="800"/>
              </a:spcBef>
              <a:spcAft>
                <a:spcPts val="0"/>
              </a:spcAft>
              <a:buNone/>
            </a:pPr>
            <a:endParaRPr sz="1400"/>
          </a:p>
        </p:txBody>
      </p:sp>
      <p:sp>
        <p:nvSpPr>
          <p:cNvPr id="205" name="Google Shape;205;p33"/>
          <p:cNvSpPr txBox="1"/>
          <p:nvPr/>
        </p:nvSpPr>
        <p:spPr>
          <a:xfrm>
            <a:off x="6289525" y="4450050"/>
            <a:ext cx="2539500" cy="44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600" b="1">
                <a:solidFill>
                  <a:schemeClr val="dk1"/>
                </a:solidFill>
                <a:latin typeface="Trebuchet MS"/>
                <a:ea typeface="Trebuchet MS"/>
                <a:cs typeface="Trebuchet MS"/>
                <a:sym typeface="Trebuchet MS"/>
              </a:rPr>
              <a:t>+17% accuracy</a:t>
            </a:r>
            <a:endParaRPr sz="2600" b="1">
              <a:solidFill>
                <a:schemeClr val="dk1"/>
              </a:solidFill>
              <a:latin typeface="Trebuchet MS"/>
              <a:ea typeface="Trebuchet MS"/>
              <a:cs typeface="Trebuchet MS"/>
              <a:sym typeface="Trebuchet MS"/>
            </a:endParaRPr>
          </a:p>
        </p:txBody>
      </p:sp>
      <p:sp>
        <p:nvSpPr>
          <p:cNvPr id="206" name="Google Shape;206;p33"/>
          <p:cNvSpPr txBox="1">
            <a:spLocks noGrp="1"/>
          </p:cNvSpPr>
          <p:nvPr>
            <p:ph type="title"/>
          </p:nvPr>
        </p:nvSpPr>
        <p:spPr>
          <a:xfrm>
            <a:off x="89900" y="4775550"/>
            <a:ext cx="3067800" cy="2739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1200" i="1">
                <a:latin typeface="Trebuchet MS"/>
                <a:ea typeface="Trebuchet MS"/>
                <a:cs typeface="Trebuchet MS"/>
                <a:sym typeface="Trebuchet MS"/>
              </a:rPr>
              <a:t>Source: McGlone and Tofighbakhsh (1999)</a:t>
            </a:r>
            <a:endParaRPr sz="1200" i="1">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p:nvPr/>
        </p:nvSpPr>
        <p:spPr>
          <a:xfrm>
            <a:off x="409904" y="4394026"/>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400" b="0" i="1" u="none" strike="noStrike" cap="none">
                <a:solidFill>
                  <a:schemeClr val="dk1"/>
                </a:solidFill>
                <a:latin typeface="Trebuchet MS"/>
                <a:ea typeface="Trebuchet MS"/>
                <a:cs typeface="Trebuchet MS"/>
                <a:sym typeface="Trebuchet MS"/>
              </a:rPr>
              <a:t>Source: </a:t>
            </a:r>
            <a:r>
              <a:rPr lang="en" i="1">
                <a:solidFill>
                  <a:schemeClr val="dk1"/>
                </a:solidFill>
                <a:latin typeface="Trebuchet MS"/>
                <a:ea typeface="Trebuchet MS"/>
                <a:cs typeface="Trebuchet MS"/>
                <a:sym typeface="Trebuchet MS"/>
              </a:rPr>
              <a:t>Schwartz</a:t>
            </a:r>
            <a:r>
              <a:rPr lang="en" sz="1400" b="0" i="1" u="none" strike="noStrike" cap="none">
                <a:solidFill>
                  <a:schemeClr val="dk1"/>
                </a:solidFill>
                <a:latin typeface="Trebuchet MS"/>
                <a:ea typeface="Trebuchet MS"/>
                <a:cs typeface="Trebuchet MS"/>
                <a:sym typeface="Trebuchet MS"/>
              </a:rPr>
              <a:t> (</a:t>
            </a:r>
            <a:r>
              <a:rPr lang="en" i="1">
                <a:solidFill>
                  <a:schemeClr val="dk1"/>
                </a:solidFill>
                <a:latin typeface="Trebuchet MS"/>
                <a:ea typeface="Trebuchet MS"/>
                <a:cs typeface="Trebuchet MS"/>
                <a:sym typeface="Trebuchet MS"/>
              </a:rPr>
              <a:t>1982</a:t>
            </a:r>
            <a:r>
              <a:rPr lang="en" sz="1400" b="0" i="1" u="none" strike="noStrike" cap="none">
                <a:solidFill>
                  <a:schemeClr val="dk1"/>
                </a:solidFill>
                <a:latin typeface="Trebuchet MS"/>
                <a:ea typeface="Trebuchet MS"/>
                <a:cs typeface="Trebuchet MS"/>
                <a:sym typeface="Trebuchet MS"/>
              </a:rPr>
              <a:t>)</a:t>
            </a:r>
            <a:endParaRPr sz="1400" b="0" i="1" u="none" strike="noStrike" cap="none">
              <a:solidFill>
                <a:schemeClr val="dk1"/>
              </a:solidFill>
              <a:latin typeface="Trebuchet MS"/>
              <a:ea typeface="Trebuchet MS"/>
              <a:cs typeface="Trebuchet MS"/>
              <a:sym typeface="Trebuchet MS"/>
            </a:endParaRPr>
          </a:p>
        </p:txBody>
      </p:sp>
      <p:sp>
        <p:nvSpPr>
          <p:cNvPr id="212" name="Google Shape;212;p34"/>
          <p:cNvSpPr txBox="1"/>
          <p:nvPr/>
        </p:nvSpPr>
        <p:spPr>
          <a:xfrm>
            <a:off x="2201325" y="2474100"/>
            <a:ext cx="6575700" cy="1510200"/>
          </a:xfrm>
          <a:prstGeom prst="rect">
            <a:avLst/>
          </a:prstGeom>
          <a:solidFill>
            <a:srgbClr val="FFF3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a:solidFill>
                  <a:srgbClr val="434343"/>
                </a:solidFill>
                <a:latin typeface="Trebuchet MS"/>
                <a:ea typeface="Trebuchet MS"/>
                <a:cs typeface="Trebuchet MS"/>
                <a:sym typeface="Trebuchet MS"/>
              </a:rPr>
              <a:t>“Judy Garland’s real name was Louise Hovick” </a:t>
            </a:r>
            <a:endParaRPr sz="2300">
              <a:solidFill>
                <a:srgbClr val="434343"/>
              </a:solidFill>
              <a:latin typeface="Trebuchet MS"/>
              <a:ea typeface="Trebuchet MS"/>
              <a:cs typeface="Trebuchet MS"/>
              <a:sym typeface="Trebuchet MS"/>
            </a:endParaRPr>
          </a:p>
          <a:p>
            <a:pPr marL="0" lvl="0" indent="0" algn="l" rtl="0">
              <a:spcBef>
                <a:spcPts val="0"/>
              </a:spcBef>
              <a:spcAft>
                <a:spcPts val="0"/>
              </a:spcAft>
              <a:buNone/>
            </a:pPr>
            <a:r>
              <a:rPr lang="en" sz="2300">
                <a:solidFill>
                  <a:srgbClr val="FF0000"/>
                </a:solidFill>
                <a:latin typeface="Trebuchet MS"/>
                <a:ea typeface="Trebuchet MS"/>
                <a:cs typeface="Trebuchet MS"/>
                <a:sym typeface="Trebuchet MS"/>
              </a:rPr>
              <a:t>(false)</a:t>
            </a:r>
            <a:endParaRPr sz="2300">
              <a:solidFill>
                <a:srgbClr val="FF0000"/>
              </a:solidFill>
              <a:latin typeface="Trebuchet MS"/>
              <a:ea typeface="Trebuchet MS"/>
              <a:cs typeface="Trebuchet MS"/>
              <a:sym typeface="Trebuchet MS"/>
            </a:endParaRPr>
          </a:p>
        </p:txBody>
      </p:sp>
      <p:pic>
        <p:nvPicPr>
          <p:cNvPr id="213" name="Google Shape;213;p34"/>
          <p:cNvPicPr preferRelativeResize="0"/>
          <p:nvPr/>
        </p:nvPicPr>
        <p:blipFill rotWithShape="1">
          <a:blip r:embed="rId3">
            <a:alphaModFix/>
          </a:blip>
          <a:srcRect l="3266" r="28414"/>
          <a:stretch/>
        </p:blipFill>
        <p:spPr>
          <a:xfrm>
            <a:off x="366975" y="2474025"/>
            <a:ext cx="1719801" cy="1510349"/>
          </a:xfrm>
          <a:prstGeom prst="rect">
            <a:avLst/>
          </a:prstGeom>
          <a:noFill/>
          <a:ln>
            <a:noFill/>
          </a:ln>
        </p:spPr>
      </p:pic>
      <p:sp>
        <p:nvSpPr>
          <p:cNvPr id="214" name="Google Shape;214;p34"/>
          <p:cNvSpPr txBox="1"/>
          <p:nvPr/>
        </p:nvSpPr>
        <p:spPr>
          <a:xfrm>
            <a:off x="2201325" y="662175"/>
            <a:ext cx="6575700" cy="1510200"/>
          </a:xfrm>
          <a:prstGeom prst="rect">
            <a:avLst/>
          </a:prstGeom>
          <a:solidFill>
            <a:srgbClr val="FFF3C4"/>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300">
                <a:solidFill>
                  <a:srgbClr val="222222"/>
                </a:solidFill>
                <a:latin typeface="Trebuchet MS"/>
                <a:ea typeface="Trebuchet MS"/>
                <a:cs typeface="Trebuchet MS"/>
                <a:sym typeface="Trebuchet MS"/>
              </a:rPr>
              <a:t>“Ludwig van Beethoven was a lifelong bachelor”</a:t>
            </a:r>
            <a:endParaRPr sz="23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2300">
                <a:solidFill>
                  <a:srgbClr val="5CA23E"/>
                </a:solidFill>
                <a:latin typeface="Trebuchet MS"/>
                <a:ea typeface="Trebuchet MS"/>
                <a:cs typeface="Trebuchet MS"/>
                <a:sym typeface="Trebuchet MS"/>
              </a:rPr>
              <a:t>(true)</a:t>
            </a:r>
            <a:endParaRPr sz="2300">
              <a:solidFill>
                <a:srgbClr val="5CA23E"/>
              </a:solidFill>
              <a:latin typeface="Trebuchet MS"/>
              <a:ea typeface="Trebuchet MS"/>
              <a:cs typeface="Trebuchet MS"/>
              <a:sym typeface="Trebuchet MS"/>
            </a:endParaRPr>
          </a:p>
        </p:txBody>
      </p:sp>
      <p:pic>
        <p:nvPicPr>
          <p:cNvPr id="215" name="Google Shape;215;p34"/>
          <p:cNvPicPr preferRelativeResize="0"/>
          <p:nvPr/>
        </p:nvPicPr>
        <p:blipFill rotWithShape="1">
          <a:blip r:embed="rId4">
            <a:alphaModFix/>
          </a:blip>
          <a:srcRect l="24307" t="1659" r="11644" b="53133"/>
          <a:stretch/>
        </p:blipFill>
        <p:spPr>
          <a:xfrm>
            <a:off x="366975" y="662175"/>
            <a:ext cx="1719798" cy="15103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aphicFrame>
        <p:nvGraphicFramePr>
          <p:cNvPr id="220" name="Google Shape;220;p35"/>
          <p:cNvGraphicFramePr/>
          <p:nvPr/>
        </p:nvGraphicFramePr>
        <p:xfrm>
          <a:off x="1140641" y="1703071"/>
          <a:ext cx="3000000" cy="3000000"/>
        </p:xfrm>
        <a:graphic>
          <a:graphicData uri="http://schemas.openxmlformats.org/drawingml/2006/table">
            <a:tbl>
              <a:tblPr>
                <a:noFill/>
                <a:tableStyleId>{09A933F8-26BF-48FE-90E3-4787C9E4667D}</a:tableStyleId>
              </a:tblPr>
              <a:tblGrid>
                <a:gridCol w="4562825">
                  <a:extLst>
                    <a:ext uri="{9D8B030D-6E8A-4147-A177-3AD203B41FA5}">
                      <a16:colId xmlns:a16="http://schemas.microsoft.com/office/drawing/2014/main" val="20000"/>
                    </a:ext>
                  </a:extLst>
                </a:gridCol>
                <a:gridCol w="2299875">
                  <a:extLst>
                    <a:ext uri="{9D8B030D-6E8A-4147-A177-3AD203B41FA5}">
                      <a16:colId xmlns:a16="http://schemas.microsoft.com/office/drawing/2014/main" val="20001"/>
                    </a:ext>
                  </a:extLst>
                </a:gridCol>
              </a:tblGrid>
              <a:tr h="617225">
                <a:tc>
                  <a:txBody>
                    <a:bodyPr/>
                    <a:lstStyle/>
                    <a:p>
                      <a:pPr marL="0" marR="0" lvl="0" indent="0" algn="l" rtl="0">
                        <a:lnSpc>
                          <a:spcPct val="100000"/>
                        </a:lnSpc>
                        <a:spcBef>
                          <a:spcPts val="0"/>
                        </a:spcBef>
                        <a:spcAft>
                          <a:spcPts val="0"/>
                        </a:spcAft>
                        <a:buClr>
                          <a:srgbClr val="000000"/>
                        </a:buClr>
                        <a:buSzPts val="1800"/>
                        <a:buFont typeface="Arial"/>
                        <a:buNone/>
                      </a:pPr>
                      <a:r>
                        <a:rPr lang="en" sz="2000" b="1">
                          <a:latin typeface="Trebuchet MS"/>
                          <a:ea typeface="Trebuchet MS"/>
                          <a:cs typeface="Trebuchet MS"/>
                          <a:sym typeface="Trebuchet MS"/>
                        </a:rPr>
                        <a:t># of times people saw statements</a:t>
                      </a:r>
                      <a:endParaRPr sz="2000" u="none" strike="noStrike" cap="none">
                        <a:latin typeface="Trebuchet MS"/>
                        <a:ea typeface="Trebuchet MS"/>
                        <a:cs typeface="Trebuchet MS"/>
                        <a:sym typeface="Trebuchet MS"/>
                      </a:endParaRPr>
                    </a:p>
                  </a:txBody>
                  <a:tcPr marL="68600" marR="68600" marT="34300" marB="34300">
                    <a:lnB w="9525" cap="flat" cmpd="sng">
                      <a:solidFill>
                        <a:schemeClr val="dk1">
                          <a:alpha val="0"/>
                        </a:schemeClr>
                      </a:solidFill>
                      <a:prstDash val="solid"/>
                      <a:round/>
                      <a:headEnd type="none" w="sm" len="sm"/>
                      <a:tailEnd type="none" w="sm" len="sm"/>
                    </a:lnB>
                    <a:solidFill>
                      <a:srgbClr val="FBBC04"/>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2000" b="1">
                          <a:latin typeface="Trebuchet MS"/>
                          <a:ea typeface="Trebuchet MS"/>
                          <a:cs typeface="Trebuchet MS"/>
                          <a:sym typeface="Trebuchet MS"/>
                        </a:rPr>
                        <a:t>Truth rating</a:t>
                      </a:r>
                      <a:endParaRPr sz="2000" u="none" strike="noStrike" cap="none">
                        <a:latin typeface="Trebuchet MS"/>
                        <a:ea typeface="Trebuchet MS"/>
                        <a:cs typeface="Trebuchet MS"/>
                        <a:sym typeface="Trebuchet MS"/>
                      </a:endParaRPr>
                    </a:p>
                  </a:txBody>
                  <a:tcPr marL="68600" marR="68600" marT="34300" marB="34300">
                    <a:lnB w="9525" cap="flat" cmpd="sng">
                      <a:solidFill>
                        <a:schemeClr val="dk1">
                          <a:alpha val="0"/>
                        </a:schemeClr>
                      </a:solidFill>
                      <a:prstDash val="solid"/>
                      <a:round/>
                      <a:headEnd type="none" w="sm" len="sm"/>
                      <a:tailEnd type="none" w="sm" len="sm"/>
                    </a:lnB>
                    <a:solidFill>
                      <a:srgbClr val="FBBC04"/>
                    </a:solidFill>
                  </a:tcPr>
                </a:tc>
                <a:extLst>
                  <a:ext uri="{0D108BD9-81ED-4DB2-BD59-A6C34878D82A}">
                    <a16:rowId xmlns:a16="http://schemas.microsoft.com/office/drawing/2014/main" val="10000"/>
                  </a:ext>
                </a:extLst>
              </a:tr>
              <a:tr h="342900">
                <a:tc>
                  <a:txBody>
                    <a:bodyPr/>
                    <a:lstStyle/>
                    <a:p>
                      <a:pPr marL="0" marR="0" lvl="0" indent="0" algn="l" rtl="0">
                        <a:lnSpc>
                          <a:spcPct val="100000"/>
                        </a:lnSpc>
                        <a:spcBef>
                          <a:spcPts val="0"/>
                        </a:spcBef>
                        <a:spcAft>
                          <a:spcPts val="0"/>
                        </a:spcAft>
                        <a:buClr>
                          <a:srgbClr val="000000"/>
                        </a:buClr>
                        <a:buSzPts val="1800"/>
                        <a:buFont typeface="Arial"/>
                        <a:buNone/>
                      </a:pPr>
                      <a:r>
                        <a:rPr lang="en" sz="2000">
                          <a:latin typeface="Trebuchet MS"/>
                          <a:ea typeface="Trebuchet MS"/>
                          <a:cs typeface="Trebuchet MS"/>
                          <a:sym typeface="Trebuchet MS"/>
                        </a:rPr>
                        <a:t>One</a:t>
                      </a: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342900">
                <a:tc>
                  <a:txBody>
                    <a:bodyPr/>
                    <a:lstStyle/>
                    <a:p>
                      <a:pPr marL="0" marR="0" lvl="0" indent="0" algn="l" rtl="0">
                        <a:lnSpc>
                          <a:spcPct val="100000"/>
                        </a:lnSpc>
                        <a:spcBef>
                          <a:spcPts val="0"/>
                        </a:spcBef>
                        <a:spcAft>
                          <a:spcPts val="0"/>
                        </a:spcAft>
                        <a:buClr>
                          <a:srgbClr val="000000"/>
                        </a:buClr>
                        <a:buSzPts val="1800"/>
                        <a:buFont typeface="Arial"/>
                        <a:buNone/>
                      </a:pP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342900">
                <a:tc>
                  <a:txBody>
                    <a:bodyPr/>
                    <a:lstStyle/>
                    <a:p>
                      <a:pPr marL="0" marR="0" lvl="0" indent="0" algn="l" rtl="0">
                        <a:lnSpc>
                          <a:spcPct val="100000"/>
                        </a:lnSpc>
                        <a:spcBef>
                          <a:spcPts val="0"/>
                        </a:spcBef>
                        <a:spcAft>
                          <a:spcPts val="0"/>
                        </a:spcAft>
                        <a:buNone/>
                      </a:pPr>
                      <a:r>
                        <a:rPr lang="en" sz="2000">
                          <a:latin typeface="Trebuchet MS"/>
                          <a:ea typeface="Trebuchet MS"/>
                          <a:cs typeface="Trebuchet MS"/>
                          <a:sym typeface="Trebuchet MS"/>
                        </a:rPr>
                        <a:t>Three</a:t>
                      </a:r>
                      <a:endParaRPr sz="2000">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21" name="Google Shape;221;p35"/>
          <p:cNvSpPr txBox="1"/>
          <p:nvPr/>
        </p:nvSpPr>
        <p:spPr>
          <a:xfrm>
            <a:off x="409904" y="4394026"/>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400" b="0" i="1" u="none" strike="noStrike" cap="none">
                <a:solidFill>
                  <a:schemeClr val="dk1"/>
                </a:solidFill>
                <a:latin typeface="Trebuchet MS"/>
                <a:ea typeface="Trebuchet MS"/>
                <a:cs typeface="Trebuchet MS"/>
                <a:sym typeface="Trebuchet MS"/>
              </a:rPr>
              <a:t>Source: </a:t>
            </a:r>
            <a:r>
              <a:rPr lang="en" i="1">
                <a:solidFill>
                  <a:schemeClr val="dk1"/>
                </a:solidFill>
                <a:latin typeface="Trebuchet MS"/>
                <a:ea typeface="Trebuchet MS"/>
                <a:cs typeface="Trebuchet MS"/>
                <a:sym typeface="Trebuchet MS"/>
              </a:rPr>
              <a:t>Schwartz</a:t>
            </a:r>
            <a:r>
              <a:rPr lang="en" sz="1400" b="0" i="1" u="none" strike="noStrike" cap="none">
                <a:solidFill>
                  <a:schemeClr val="dk1"/>
                </a:solidFill>
                <a:latin typeface="Trebuchet MS"/>
                <a:ea typeface="Trebuchet MS"/>
                <a:cs typeface="Trebuchet MS"/>
                <a:sym typeface="Trebuchet MS"/>
              </a:rPr>
              <a:t> (</a:t>
            </a:r>
            <a:r>
              <a:rPr lang="en" i="1">
                <a:solidFill>
                  <a:schemeClr val="dk1"/>
                </a:solidFill>
                <a:latin typeface="Trebuchet MS"/>
                <a:ea typeface="Trebuchet MS"/>
                <a:cs typeface="Trebuchet MS"/>
                <a:sym typeface="Trebuchet MS"/>
              </a:rPr>
              <a:t>1982</a:t>
            </a:r>
            <a:r>
              <a:rPr lang="en" sz="1400" b="0" i="1" u="none" strike="noStrike" cap="none">
                <a:solidFill>
                  <a:schemeClr val="dk1"/>
                </a:solidFill>
                <a:latin typeface="Trebuchet MS"/>
                <a:ea typeface="Trebuchet MS"/>
                <a:cs typeface="Trebuchet MS"/>
                <a:sym typeface="Trebuchet MS"/>
              </a:rPr>
              <a:t>)</a:t>
            </a:r>
            <a:endParaRPr sz="1400" b="0" i="1" u="none" strike="noStrike" cap="none">
              <a:solidFill>
                <a:schemeClr val="dk1"/>
              </a:solidFill>
              <a:latin typeface="Trebuchet MS"/>
              <a:ea typeface="Trebuchet MS"/>
              <a:cs typeface="Trebuchet MS"/>
              <a:sym typeface="Trebuchet MS"/>
            </a:endParaRPr>
          </a:p>
        </p:txBody>
      </p:sp>
      <p:sp>
        <p:nvSpPr>
          <p:cNvPr id="222" name="Google Shape;222;p35"/>
          <p:cNvSpPr txBox="1"/>
          <p:nvPr/>
        </p:nvSpPr>
        <p:spPr>
          <a:xfrm>
            <a:off x="5221050" y="3624650"/>
            <a:ext cx="25707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i="1">
                <a:latin typeface="Trebuchet MS"/>
                <a:ea typeface="Trebuchet MS"/>
                <a:cs typeface="Trebuchet MS"/>
                <a:sym typeface="Trebuchet MS"/>
              </a:rPr>
              <a:t>1 = definitely not true</a:t>
            </a:r>
            <a:endParaRPr sz="1200" i="1">
              <a:latin typeface="Trebuchet MS"/>
              <a:ea typeface="Trebuchet MS"/>
              <a:cs typeface="Trebuchet MS"/>
              <a:sym typeface="Trebuchet MS"/>
            </a:endParaRPr>
          </a:p>
          <a:p>
            <a:pPr marL="0" lvl="0" indent="0" algn="r" rtl="0">
              <a:spcBef>
                <a:spcPts val="0"/>
              </a:spcBef>
              <a:spcAft>
                <a:spcPts val="0"/>
              </a:spcAft>
              <a:buNone/>
            </a:pPr>
            <a:r>
              <a:rPr lang="en" sz="1200" i="1">
                <a:latin typeface="Trebuchet MS"/>
                <a:ea typeface="Trebuchet MS"/>
                <a:cs typeface="Trebuchet MS"/>
                <a:sym typeface="Trebuchet MS"/>
              </a:rPr>
              <a:t>7 = definitely true</a:t>
            </a:r>
            <a:endParaRPr sz="1200" i="1">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aphicFrame>
        <p:nvGraphicFramePr>
          <p:cNvPr id="227" name="Google Shape;227;p36"/>
          <p:cNvGraphicFramePr/>
          <p:nvPr/>
        </p:nvGraphicFramePr>
        <p:xfrm>
          <a:off x="1140641" y="1703071"/>
          <a:ext cx="3000000" cy="3000000"/>
        </p:xfrm>
        <a:graphic>
          <a:graphicData uri="http://schemas.openxmlformats.org/drawingml/2006/table">
            <a:tbl>
              <a:tblPr>
                <a:noFill/>
                <a:tableStyleId>{09A933F8-26BF-48FE-90E3-4787C9E4667D}</a:tableStyleId>
              </a:tblPr>
              <a:tblGrid>
                <a:gridCol w="4562825">
                  <a:extLst>
                    <a:ext uri="{9D8B030D-6E8A-4147-A177-3AD203B41FA5}">
                      <a16:colId xmlns:a16="http://schemas.microsoft.com/office/drawing/2014/main" val="20000"/>
                    </a:ext>
                  </a:extLst>
                </a:gridCol>
                <a:gridCol w="2299875">
                  <a:extLst>
                    <a:ext uri="{9D8B030D-6E8A-4147-A177-3AD203B41FA5}">
                      <a16:colId xmlns:a16="http://schemas.microsoft.com/office/drawing/2014/main" val="20001"/>
                    </a:ext>
                  </a:extLst>
                </a:gridCol>
              </a:tblGrid>
              <a:tr h="617225">
                <a:tc>
                  <a:txBody>
                    <a:bodyPr/>
                    <a:lstStyle/>
                    <a:p>
                      <a:pPr marL="0" marR="0" lvl="0" indent="0" algn="l" rtl="0">
                        <a:lnSpc>
                          <a:spcPct val="100000"/>
                        </a:lnSpc>
                        <a:spcBef>
                          <a:spcPts val="0"/>
                        </a:spcBef>
                        <a:spcAft>
                          <a:spcPts val="0"/>
                        </a:spcAft>
                        <a:buClr>
                          <a:srgbClr val="000000"/>
                        </a:buClr>
                        <a:buSzPts val="1800"/>
                        <a:buFont typeface="Arial"/>
                        <a:buNone/>
                      </a:pPr>
                      <a:r>
                        <a:rPr lang="en" sz="2000" b="1">
                          <a:latin typeface="Trebuchet MS"/>
                          <a:ea typeface="Trebuchet MS"/>
                          <a:cs typeface="Trebuchet MS"/>
                          <a:sym typeface="Trebuchet MS"/>
                        </a:rPr>
                        <a:t># of times people saw statements</a:t>
                      </a:r>
                      <a:endParaRPr sz="2000" u="none" strike="noStrike" cap="none">
                        <a:latin typeface="Trebuchet MS"/>
                        <a:ea typeface="Trebuchet MS"/>
                        <a:cs typeface="Trebuchet MS"/>
                        <a:sym typeface="Trebuchet MS"/>
                      </a:endParaRPr>
                    </a:p>
                  </a:txBody>
                  <a:tcPr marL="68600" marR="68600" marT="34300" marB="34300">
                    <a:lnB w="9525" cap="flat" cmpd="sng">
                      <a:solidFill>
                        <a:schemeClr val="dk1">
                          <a:alpha val="0"/>
                        </a:schemeClr>
                      </a:solidFill>
                      <a:prstDash val="solid"/>
                      <a:round/>
                      <a:headEnd type="none" w="sm" len="sm"/>
                      <a:tailEnd type="none" w="sm" len="sm"/>
                    </a:lnB>
                    <a:solidFill>
                      <a:srgbClr val="FBBC04"/>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2000" b="1">
                          <a:latin typeface="Trebuchet MS"/>
                          <a:ea typeface="Trebuchet MS"/>
                          <a:cs typeface="Trebuchet MS"/>
                          <a:sym typeface="Trebuchet MS"/>
                        </a:rPr>
                        <a:t>Truth rating</a:t>
                      </a:r>
                      <a:endParaRPr sz="2000" u="none" strike="noStrike" cap="none">
                        <a:latin typeface="Trebuchet MS"/>
                        <a:ea typeface="Trebuchet MS"/>
                        <a:cs typeface="Trebuchet MS"/>
                        <a:sym typeface="Trebuchet MS"/>
                      </a:endParaRPr>
                    </a:p>
                  </a:txBody>
                  <a:tcPr marL="68600" marR="68600" marT="34300" marB="34300">
                    <a:lnB w="9525" cap="flat" cmpd="sng">
                      <a:solidFill>
                        <a:schemeClr val="dk1">
                          <a:alpha val="0"/>
                        </a:schemeClr>
                      </a:solidFill>
                      <a:prstDash val="solid"/>
                      <a:round/>
                      <a:headEnd type="none" w="sm" len="sm"/>
                      <a:tailEnd type="none" w="sm" len="sm"/>
                    </a:lnB>
                    <a:solidFill>
                      <a:srgbClr val="FBBC04"/>
                    </a:solidFill>
                  </a:tcPr>
                </a:tc>
                <a:extLst>
                  <a:ext uri="{0D108BD9-81ED-4DB2-BD59-A6C34878D82A}">
                    <a16:rowId xmlns:a16="http://schemas.microsoft.com/office/drawing/2014/main" val="10000"/>
                  </a:ext>
                </a:extLst>
              </a:tr>
              <a:tr h="342900">
                <a:tc>
                  <a:txBody>
                    <a:bodyPr/>
                    <a:lstStyle/>
                    <a:p>
                      <a:pPr marL="0" marR="0" lvl="0" indent="0" algn="l" rtl="0">
                        <a:lnSpc>
                          <a:spcPct val="100000"/>
                        </a:lnSpc>
                        <a:spcBef>
                          <a:spcPts val="0"/>
                        </a:spcBef>
                        <a:spcAft>
                          <a:spcPts val="0"/>
                        </a:spcAft>
                        <a:buClr>
                          <a:srgbClr val="000000"/>
                        </a:buClr>
                        <a:buSzPts val="1800"/>
                        <a:buFont typeface="Arial"/>
                        <a:buNone/>
                      </a:pPr>
                      <a:r>
                        <a:rPr lang="en" sz="2000">
                          <a:latin typeface="Trebuchet MS"/>
                          <a:ea typeface="Trebuchet MS"/>
                          <a:cs typeface="Trebuchet MS"/>
                          <a:sym typeface="Trebuchet MS"/>
                        </a:rPr>
                        <a:t>One</a:t>
                      </a: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2000">
                          <a:latin typeface="Trebuchet MS"/>
                          <a:ea typeface="Trebuchet MS"/>
                          <a:cs typeface="Trebuchet MS"/>
                          <a:sym typeface="Trebuchet MS"/>
                        </a:rPr>
                        <a:t>3.92</a:t>
                      </a: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342900">
                <a:tc>
                  <a:txBody>
                    <a:bodyPr/>
                    <a:lstStyle/>
                    <a:p>
                      <a:pPr marL="0" marR="0" lvl="0" indent="0" algn="l" rtl="0">
                        <a:lnSpc>
                          <a:spcPct val="100000"/>
                        </a:lnSpc>
                        <a:spcBef>
                          <a:spcPts val="0"/>
                        </a:spcBef>
                        <a:spcAft>
                          <a:spcPts val="0"/>
                        </a:spcAft>
                        <a:buClr>
                          <a:srgbClr val="000000"/>
                        </a:buClr>
                        <a:buSzPts val="1800"/>
                        <a:buFont typeface="Arial"/>
                        <a:buNone/>
                      </a:pP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342900">
                <a:tc>
                  <a:txBody>
                    <a:bodyPr/>
                    <a:lstStyle/>
                    <a:p>
                      <a:pPr marL="0" marR="0" lvl="0" indent="0" algn="l" rtl="0">
                        <a:lnSpc>
                          <a:spcPct val="100000"/>
                        </a:lnSpc>
                        <a:spcBef>
                          <a:spcPts val="0"/>
                        </a:spcBef>
                        <a:spcAft>
                          <a:spcPts val="0"/>
                        </a:spcAft>
                        <a:buNone/>
                      </a:pPr>
                      <a:r>
                        <a:rPr lang="en" sz="2000">
                          <a:latin typeface="Trebuchet MS"/>
                          <a:ea typeface="Trebuchet MS"/>
                          <a:cs typeface="Trebuchet MS"/>
                          <a:sym typeface="Trebuchet MS"/>
                        </a:rPr>
                        <a:t>Three</a:t>
                      </a:r>
                      <a:endParaRPr sz="2000">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28" name="Google Shape;228;p36"/>
          <p:cNvSpPr txBox="1"/>
          <p:nvPr/>
        </p:nvSpPr>
        <p:spPr>
          <a:xfrm>
            <a:off x="409904" y="4394026"/>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400" b="0" i="1" u="none" strike="noStrike" cap="none">
                <a:solidFill>
                  <a:schemeClr val="dk1"/>
                </a:solidFill>
                <a:latin typeface="Trebuchet MS"/>
                <a:ea typeface="Trebuchet MS"/>
                <a:cs typeface="Trebuchet MS"/>
                <a:sym typeface="Trebuchet MS"/>
              </a:rPr>
              <a:t>Source: </a:t>
            </a:r>
            <a:r>
              <a:rPr lang="en" i="1">
                <a:solidFill>
                  <a:schemeClr val="dk1"/>
                </a:solidFill>
                <a:latin typeface="Trebuchet MS"/>
                <a:ea typeface="Trebuchet MS"/>
                <a:cs typeface="Trebuchet MS"/>
                <a:sym typeface="Trebuchet MS"/>
              </a:rPr>
              <a:t>Schwartz</a:t>
            </a:r>
            <a:r>
              <a:rPr lang="en" sz="1400" b="0" i="1" u="none" strike="noStrike" cap="none">
                <a:solidFill>
                  <a:schemeClr val="dk1"/>
                </a:solidFill>
                <a:latin typeface="Trebuchet MS"/>
                <a:ea typeface="Trebuchet MS"/>
                <a:cs typeface="Trebuchet MS"/>
                <a:sym typeface="Trebuchet MS"/>
              </a:rPr>
              <a:t> (</a:t>
            </a:r>
            <a:r>
              <a:rPr lang="en" i="1">
                <a:solidFill>
                  <a:schemeClr val="dk1"/>
                </a:solidFill>
                <a:latin typeface="Trebuchet MS"/>
                <a:ea typeface="Trebuchet MS"/>
                <a:cs typeface="Trebuchet MS"/>
                <a:sym typeface="Trebuchet MS"/>
              </a:rPr>
              <a:t>1982</a:t>
            </a:r>
            <a:r>
              <a:rPr lang="en" sz="1400" b="0" i="1" u="none" strike="noStrike" cap="none">
                <a:solidFill>
                  <a:schemeClr val="dk1"/>
                </a:solidFill>
                <a:latin typeface="Trebuchet MS"/>
                <a:ea typeface="Trebuchet MS"/>
                <a:cs typeface="Trebuchet MS"/>
                <a:sym typeface="Trebuchet MS"/>
              </a:rPr>
              <a:t>)</a:t>
            </a:r>
            <a:endParaRPr sz="1400" b="0" i="1" u="none" strike="noStrike" cap="none">
              <a:solidFill>
                <a:schemeClr val="dk1"/>
              </a:solidFill>
              <a:latin typeface="Trebuchet MS"/>
              <a:ea typeface="Trebuchet MS"/>
              <a:cs typeface="Trebuchet MS"/>
              <a:sym typeface="Trebuchet MS"/>
            </a:endParaRPr>
          </a:p>
        </p:txBody>
      </p:sp>
      <p:sp>
        <p:nvSpPr>
          <p:cNvPr id="229" name="Google Shape;229;p36"/>
          <p:cNvSpPr txBox="1"/>
          <p:nvPr/>
        </p:nvSpPr>
        <p:spPr>
          <a:xfrm>
            <a:off x="5221050" y="3624650"/>
            <a:ext cx="25707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i="1">
                <a:latin typeface="Trebuchet MS"/>
                <a:ea typeface="Trebuchet MS"/>
                <a:cs typeface="Trebuchet MS"/>
                <a:sym typeface="Trebuchet MS"/>
              </a:rPr>
              <a:t>1 = definitely not true</a:t>
            </a:r>
            <a:endParaRPr sz="1200" i="1">
              <a:latin typeface="Trebuchet MS"/>
              <a:ea typeface="Trebuchet MS"/>
              <a:cs typeface="Trebuchet MS"/>
              <a:sym typeface="Trebuchet MS"/>
            </a:endParaRPr>
          </a:p>
          <a:p>
            <a:pPr marL="0" lvl="0" indent="0" algn="r" rtl="0">
              <a:spcBef>
                <a:spcPts val="0"/>
              </a:spcBef>
              <a:spcAft>
                <a:spcPts val="0"/>
              </a:spcAft>
              <a:buNone/>
            </a:pPr>
            <a:r>
              <a:rPr lang="en" sz="1200" i="1">
                <a:latin typeface="Trebuchet MS"/>
                <a:ea typeface="Trebuchet MS"/>
                <a:cs typeface="Trebuchet MS"/>
                <a:sym typeface="Trebuchet MS"/>
              </a:rPr>
              <a:t>7 = definitely true</a:t>
            </a:r>
            <a:endParaRPr sz="1200" i="1">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aphicFrame>
        <p:nvGraphicFramePr>
          <p:cNvPr id="234" name="Google Shape;234;p37"/>
          <p:cNvGraphicFramePr/>
          <p:nvPr/>
        </p:nvGraphicFramePr>
        <p:xfrm>
          <a:off x="1140641" y="1703071"/>
          <a:ext cx="3000000" cy="3000000"/>
        </p:xfrm>
        <a:graphic>
          <a:graphicData uri="http://schemas.openxmlformats.org/drawingml/2006/table">
            <a:tbl>
              <a:tblPr>
                <a:noFill/>
                <a:tableStyleId>{09A933F8-26BF-48FE-90E3-4787C9E4667D}</a:tableStyleId>
              </a:tblPr>
              <a:tblGrid>
                <a:gridCol w="4562825">
                  <a:extLst>
                    <a:ext uri="{9D8B030D-6E8A-4147-A177-3AD203B41FA5}">
                      <a16:colId xmlns:a16="http://schemas.microsoft.com/office/drawing/2014/main" val="20000"/>
                    </a:ext>
                  </a:extLst>
                </a:gridCol>
                <a:gridCol w="2299875">
                  <a:extLst>
                    <a:ext uri="{9D8B030D-6E8A-4147-A177-3AD203B41FA5}">
                      <a16:colId xmlns:a16="http://schemas.microsoft.com/office/drawing/2014/main" val="20001"/>
                    </a:ext>
                  </a:extLst>
                </a:gridCol>
              </a:tblGrid>
              <a:tr h="617225">
                <a:tc>
                  <a:txBody>
                    <a:bodyPr/>
                    <a:lstStyle/>
                    <a:p>
                      <a:pPr marL="0" marR="0" lvl="0" indent="0" algn="l" rtl="0">
                        <a:lnSpc>
                          <a:spcPct val="100000"/>
                        </a:lnSpc>
                        <a:spcBef>
                          <a:spcPts val="0"/>
                        </a:spcBef>
                        <a:spcAft>
                          <a:spcPts val="0"/>
                        </a:spcAft>
                        <a:buClr>
                          <a:srgbClr val="000000"/>
                        </a:buClr>
                        <a:buSzPts val="1800"/>
                        <a:buFont typeface="Arial"/>
                        <a:buNone/>
                      </a:pPr>
                      <a:r>
                        <a:rPr lang="en" sz="2000" b="1">
                          <a:latin typeface="Trebuchet MS"/>
                          <a:ea typeface="Trebuchet MS"/>
                          <a:cs typeface="Trebuchet MS"/>
                          <a:sym typeface="Trebuchet MS"/>
                        </a:rPr>
                        <a:t># of times people saw statements</a:t>
                      </a:r>
                      <a:endParaRPr sz="2000" u="none" strike="noStrike" cap="none">
                        <a:latin typeface="Trebuchet MS"/>
                        <a:ea typeface="Trebuchet MS"/>
                        <a:cs typeface="Trebuchet MS"/>
                        <a:sym typeface="Trebuchet MS"/>
                      </a:endParaRPr>
                    </a:p>
                  </a:txBody>
                  <a:tcPr marL="68600" marR="68600" marT="34300" marB="34300">
                    <a:lnB w="9525" cap="flat" cmpd="sng">
                      <a:solidFill>
                        <a:schemeClr val="dk1">
                          <a:alpha val="0"/>
                        </a:schemeClr>
                      </a:solidFill>
                      <a:prstDash val="solid"/>
                      <a:round/>
                      <a:headEnd type="none" w="sm" len="sm"/>
                      <a:tailEnd type="none" w="sm" len="sm"/>
                    </a:lnB>
                    <a:solidFill>
                      <a:srgbClr val="FBBC04"/>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2000" b="1">
                          <a:latin typeface="Trebuchet MS"/>
                          <a:ea typeface="Trebuchet MS"/>
                          <a:cs typeface="Trebuchet MS"/>
                          <a:sym typeface="Trebuchet MS"/>
                        </a:rPr>
                        <a:t>Truth rating</a:t>
                      </a:r>
                      <a:endParaRPr sz="2000" u="none" strike="noStrike" cap="none">
                        <a:latin typeface="Trebuchet MS"/>
                        <a:ea typeface="Trebuchet MS"/>
                        <a:cs typeface="Trebuchet MS"/>
                        <a:sym typeface="Trebuchet MS"/>
                      </a:endParaRPr>
                    </a:p>
                  </a:txBody>
                  <a:tcPr marL="68600" marR="68600" marT="34300" marB="34300">
                    <a:lnB w="9525" cap="flat" cmpd="sng">
                      <a:solidFill>
                        <a:schemeClr val="dk1">
                          <a:alpha val="0"/>
                        </a:schemeClr>
                      </a:solidFill>
                      <a:prstDash val="solid"/>
                      <a:round/>
                      <a:headEnd type="none" w="sm" len="sm"/>
                      <a:tailEnd type="none" w="sm" len="sm"/>
                    </a:lnB>
                    <a:solidFill>
                      <a:srgbClr val="FBBC04"/>
                    </a:solidFill>
                  </a:tcPr>
                </a:tc>
                <a:extLst>
                  <a:ext uri="{0D108BD9-81ED-4DB2-BD59-A6C34878D82A}">
                    <a16:rowId xmlns:a16="http://schemas.microsoft.com/office/drawing/2014/main" val="10000"/>
                  </a:ext>
                </a:extLst>
              </a:tr>
              <a:tr h="342900">
                <a:tc>
                  <a:txBody>
                    <a:bodyPr/>
                    <a:lstStyle/>
                    <a:p>
                      <a:pPr marL="0" marR="0" lvl="0" indent="0" algn="l" rtl="0">
                        <a:lnSpc>
                          <a:spcPct val="100000"/>
                        </a:lnSpc>
                        <a:spcBef>
                          <a:spcPts val="0"/>
                        </a:spcBef>
                        <a:spcAft>
                          <a:spcPts val="0"/>
                        </a:spcAft>
                        <a:buClr>
                          <a:srgbClr val="000000"/>
                        </a:buClr>
                        <a:buSzPts val="1800"/>
                        <a:buFont typeface="Arial"/>
                        <a:buNone/>
                      </a:pPr>
                      <a:r>
                        <a:rPr lang="en" sz="2000">
                          <a:latin typeface="Trebuchet MS"/>
                          <a:ea typeface="Trebuchet MS"/>
                          <a:cs typeface="Trebuchet MS"/>
                          <a:sym typeface="Trebuchet MS"/>
                        </a:rPr>
                        <a:t>One</a:t>
                      </a: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2000">
                          <a:latin typeface="Trebuchet MS"/>
                          <a:ea typeface="Trebuchet MS"/>
                          <a:cs typeface="Trebuchet MS"/>
                          <a:sym typeface="Trebuchet MS"/>
                        </a:rPr>
                        <a:t>3.92</a:t>
                      </a: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342900">
                <a:tc>
                  <a:txBody>
                    <a:bodyPr/>
                    <a:lstStyle/>
                    <a:p>
                      <a:pPr marL="0" marR="0" lvl="0" indent="0" algn="l" rtl="0">
                        <a:lnSpc>
                          <a:spcPct val="100000"/>
                        </a:lnSpc>
                        <a:spcBef>
                          <a:spcPts val="0"/>
                        </a:spcBef>
                        <a:spcAft>
                          <a:spcPts val="0"/>
                        </a:spcAft>
                        <a:buClr>
                          <a:srgbClr val="000000"/>
                        </a:buClr>
                        <a:buSzPts val="1800"/>
                        <a:buFont typeface="Arial"/>
                        <a:buNone/>
                      </a:pP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342900">
                <a:tc>
                  <a:txBody>
                    <a:bodyPr/>
                    <a:lstStyle/>
                    <a:p>
                      <a:pPr marL="0" marR="0" lvl="0" indent="0" algn="l" rtl="0">
                        <a:lnSpc>
                          <a:spcPct val="100000"/>
                        </a:lnSpc>
                        <a:spcBef>
                          <a:spcPts val="0"/>
                        </a:spcBef>
                        <a:spcAft>
                          <a:spcPts val="0"/>
                        </a:spcAft>
                        <a:buNone/>
                      </a:pPr>
                      <a:r>
                        <a:rPr lang="en" sz="2000">
                          <a:latin typeface="Trebuchet MS"/>
                          <a:ea typeface="Trebuchet MS"/>
                          <a:cs typeface="Trebuchet MS"/>
                          <a:sym typeface="Trebuchet MS"/>
                        </a:rPr>
                        <a:t>Three</a:t>
                      </a:r>
                      <a:endParaRPr sz="2000">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2000">
                          <a:latin typeface="Trebuchet MS"/>
                          <a:ea typeface="Trebuchet MS"/>
                          <a:cs typeface="Trebuchet MS"/>
                          <a:sym typeface="Trebuchet MS"/>
                        </a:rPr>
                        <a:t>4.27</a:t>
                      </a: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35" name="Google Shape;235;p37"/>
          <p:cNvSpPr txBox="1"/>
          <p:nvPr/>
        </p:nvSpPr>
        <p:spPr>
          <a:xfrm>
            <a:off x="409904" y="4394026"/>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400" b="0" i="1" u="none" strike="noStrike" cap="none">
                <a:solidFill>
                  <a:schemeClr val="dk1"/>
                </a:solidFill>
                <a:latin typeface="Trebuchet MS"/>
                <a:ea typeface="Trebuchet MS"/>
                <a:cs typeface="Trebuchet MS"/>
                <a:sym typeface="Trebuchet MS"/>
              </a:rPr>
              <a:t>Source: </a:t>
            </a:r>
            <a:r>
              <a:rPr lang="en" i="1">
                <a:solidFill>
                  <a:schemeClr val="dk1"/>
                </a:solidFill>
                <a:latin typeface="Trebuchet MS"/>
                <a:ea typeface="Trebuchet MS"/>
                <a:cs typeface="Trebuchet MS"/>
                <a:sym typeface="Trebuchet MS"/>
              </a:rPr>
              <a:t>Schwartz</a:t>
            </a:r>
            <a:r>
              <a:rPr lang="en" sz="1400" b="0" i="1" u="none" strike="noStrike" cap="none">
                <a:solidFill>
                  <a:schemeClr val="dk1"/>
                </a:solidFill>
                <a:latin typeface="Trebuchet MS"/>
                <a:ea typeface="Trebuchet MS"/>
                <a:cs typeface="Trebuchet MS"/>
                <a:sym typeface="Trebuchet MS"/>
              </a:rPr>
              <a:t> (</a:t>
            </a:r>
            <a:r>
              <a:rPr lang="en" i="1">
                <a:solidFill>
                  <a:schemeClr val="dk1"/>
                </a:solidFill>
                <a:latin typeface="Trebuchet MS"/>
                <a:ea typeface="Trebuchet MS"/>
                <a:cs typeface="Trebuchet MS"/>
                <a:sym typeface="Trebuchet MS"/>
              </a:rPr>
              <a:t>1982</a:t>
            </a:r>
            <a:r>
              <a:rPr lang="en" sz="1400" b="0" i="1" u="none" strike="noStrike" cap="none">
                <a:solidFill>
                  <a:schemeClr val="dk1"/>
                </a:solidFill>
                <a:latin typeface="Trebuchet MS"/>
                <a:ea typeface="Trebuchet MS"/>
                <a:cs typeface="Trebuchet MS"/>
                <a:sym typeface="Trebuchet MS"/>
              </a:rPr>
              <a:t>)</a:t>
            </a:r>
            <a:endParaRPr sz="1400" b="0" i="1" u="none" strike="noStrike" cap="none">
              <a:solidFill>
                <a:schemeClr val="dk1"/>
              </a:solidFill>
              <a:latin typeface="Trebuchet MS"/>
              <a:ea typeface="Trebuchet MS"/>
              <a:cs typeface="Trebuchet MS"/>
              <a:sym typeface="Trebuchet MS"/>
            </a:endParaRPr>
          </a:p>
        </p:txBody>
      </p:sp>
      <p:sp>
        <p:nvSpPr>
          <p:cNvPr id="236" name="Google Shape;236;p37"/>
          <p:cNvSpPr txBox="1"/>
          <p:nvPr/>
        </p:nvSpPr>
        <p:spPr>
          <a:xfrm>
            <a:off x="5221050" y="3624650"/>
            <a:ext cx="25707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i="1">
                <a:latin typeface="Trebuchet MS"/>
                <a:ea typeface="Trebuchet MS"/>
                <a:cs typeface="Trebuchet MS"/>
                <a:sym typeface="Trebuchet MS"/>
              </a:rPr>
              <a:t>1 = definitely not true</a:t>
            </a:r>
            <a:endParaRPr sz="1200" i="1">
              <a:latin typeface="Trebuchet MS"/>
              <a:ea typeface="Trebuchet MS"/>
              <a:cs typeface="Trebuchet MS"/>
              <a:sym typeface="Trebuchet MS"/>
            </a:endParaRPr>
          </a:p>
          <a:p>
            <a:pPr marL="0" lvl="0" indent="0" algn="r" rtl="0">
              <a:spcBef>
                <a:spcPts val="0"/>
              </a:spcBef>
              <a:spcAft>
                <a:spcPts val="0"/>
              </a:spcAft>
              <a:buNone/>
            </a:pPr>
            <a:r>
              <a:rPr lang="en" sz="1200" i="1">
                <a:latin typeface="Trebuchet MS"/>
                <a:ea typeface="Trebuchet MS"/>
                <a:cs typeface="Trebuchet MS"/>
                <a:sym typeface="Trebuchet MS"/>
              </a:rPr>
              <a:t>7 = definitely true</a:t>
            </a:r>
            <a:endParaRPr sz="1200" i="1">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aphicFrame>
        <p:nvGraphicFramePr>
          <p:cNvPr id="241" name="Google Shape;241;p38"/>
          <p:cNvGraphicFramePr/>
          <p:nvPr/>
        </p:nvGraphicFramePr>
        <p:xfrm>
          <a:off x="1140641" y="1703071"/>
          <a:ext cx="3000000" cy="3000000"/>
        </p:xfrm>
        <a:graphic>
          <a:graphicData uri="http://schemas.openxmlformats.org/drawingml/2006/table">
            <a:tbl>
              <a:tblPr>
                <a:noFill/>
                <a:tableStyleId>{09A933F8-26BF-48FE-90E3-4787C9E4667D}</a:tableStyleId>
              </a:tblPr>
              <a:tblGrid>
                <a:gridCol w="4562825">
                  <a:extLst>
                    <a:ext uri="{9D8B030D-6E8A-4147-A177-3AD203B41FA5}">
                      <a16:colId xmlns:a16="http://schemas.microsoft.com/office/drawing/2014/main" val="20000"/>
                    </a:ext>
                  </a:extLst>
                </a:gridCol>
                <a:gridCol w="2299875">
                  <a:extLst>
                    <a:ext uri="{9D8B030D-6E8A-4147-A177-3AD203B41FA5}">
                      <a16:colId xmlns:a16="http://schemas.microsoft.com/office/drawing/2014/main" val="20001"/>
                    </a:ext>
                  </a:extLst>
                </a:gridCol>
              </a:tblGrid>
              <a:tr h="617225">
                <a:tc>
                  <a:txBody>
                    <a:bodyPr/>
                    <a:lstStyle/>
                    <a:p>
                      <a:pPr marL="0" marR="0" lvl="0" indent="0" algn="l" rtl="0">
                        <a:lnSpc>
                          <a:spcPct val="100000"/>
                        </a:lnSpc>
                        <a:spcBef>
                          <a:spcPts val="0"/>
                        </a:spcBef>
                        <a:spcAft>
                          <a:spcPts val="0"/>
                        </a:spcAft>
                        <a:buClr>
                          <a:srgbClr val="000000"/>
                        </a:buClr>
                        <a:buSzPts val="1800"/>
                        <a:buFont typeface="Arial"/>
                        <a:buNone/>
                      </a:pPr>
                      <a:r>
                        <a:rPr lang="en" sz="2000" b="1">
                          <a:latin typeface="Trebuchet MS"/>
                          <a:ea typeface="Trebuchet MS"/>
                          <a:cs typeface="Trebuchet MS"/>
                          <a:sym typeface="Trebuchet MS"/>
                        </a:rPr>
                        <a:t># of times people saw statements</a:t>
                      </a:r>
                      <a:endParaRPr sz="2000" u="none" strike="noStrike" cap="none">
                        <a:latin typeface="Trebuchet MS"/>
                        <a:ea typeface="Trebuchet MS"/>
                        <a:cs typeface="Trebuchet MS"/>
                        <a:sym typeface="Trebuchet MS"/>
                      </a:endParaRPr>
                    </a:p>
                  </a:txBody>
                  <a:tcPr marL="68600" marR="68600" marT="34300" marB="34300">
                    <a:lnB w="9525" cap="flat" cmpd="sng">
                      <a:solidFill>
                        <a:schemeClr val="dk1">
                          <a:alpha val="0"/>
                        </a:schemeClr>
                      </a:solidFill>
                      <a:prstDash val="solid"/>
                      <a:round/>
                      <a:headEnd type="none" w="sm" len="sm"/>
                      <a:tailEnd type="none" w="sm" len="sm"/>
                    </a:lnB>
                    <a:solidFill>
                      <a:srgbClr val="FBBC04"/>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2000" b="1">
                          <a:latin typeface="Trebuchet MS"/>
                          <a:ea typeface="Trebuchet MS"/>
                          <a:cs typeface="Trebuchet MS"/>
                          <a:sym typeface="Trebuchet MS"/>
                        </a:rPr>
                        <a:t>Truth rating</a:t>
                      </a:r>
                      <a:endParaRPr sz="2000" u="none" strike="noStrike" cap="none">
                        <a:latin typeface="Trebuchet MS"/>
                        <a:ea typeface="Trebuchet MS"/>
                        <a:cs typeface="Trebuchet MS"/>
                        <a:sym typeface="Trebuchet MS"/>
                      </a:endParaRPr>
                    </a:p>
                  </a:txBody>
                  <a:tcPr marL="68600" marR="68600" marT="34300" marB="34300">
                    <a:lnB w="9525" cap="flat" cmpd="sng">
                      <a:solidFill>
                        <a:schemeClr val="dk1">
                          <a:alpha val="0"/>
                        </a:schemeClr>
                      </a:solidFill>
                      <a:prstDash val="solid"/>
                      <a:round/>
                      <a:headEnd type="none" w="sm" len="sm"/>
                      <a:tailEnd type="none" w="sm" len="sm"/>
                    </a:lnB>
                    <a:solidFill>
                      <a:srgbClr val="FBBC04"/>
                    </a:solidFill>
                  </a:tcPr>
                </a:tc>
                <a:extLst>
                  <a:ext uri="{0D108BD9-81ED-4DB2-BD59-A6C34878D82A}">
                    <a16:rowId xmlns:a16="http://schemas.microsoft.com/office/drawing/2014/main" val="10000"/>
                  </a:ext>
                </a:extLst>
              </a:tr>
              <a:tr h="342900">
                <a:tc>
                  <a:txBody>
                    <a:bodyPr/>
                    <a:lstStyle/>
                    <a:p>
                      <a:pPr marL="0" marR="0" lvl="0" indent="0" algn="l" rtl="0">
                        <a:lnSpc>
                          <a:spcPct val="100000"/>
                        </a:lnSpc>
                        <a:spcBef>
                          <a:spcPts val="0"/>
                        </a:spcBef>
                        <a:spcAft>
                          <a:spcPts val="0"/>
                        </a:spcAft>
                        <a:buClr>
                          <a:srgbClr val="000000"/>
                        </a:buClr>
                        <a:buSzPts val="1800"/>
                        <a:buFont typeface="Arial"/>
                        <a:buNone/>
                      </a:pPr>
                      <a:r>
                        <a:rPr lang="en" sz="2000">
                          <a:latin typeface="Trebuchet MS"/>
                          <a:ea typeface="Trebuchet MS"/>
                          <a:cs typeface="Trebuchet MS"/>
                          <a:sym typeface="Trebuchet MS"/>
                        </a:rPr>
                        <a:t>One</a:t>
                      </a: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2000">
                          <a:latin typeface="Trebuchet MS"/>
                          <a:ea typeface="Trebuchet MS"/>
                          <a:cs typeface="Trebuchet MS"/>
                          <a:sym typeface="Trebuchet MS"/>
                        </a:rPr>
                        <a:t>3.92</a:t>
                      </a: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1"/>
                  </a:ext>
                </a:extLst>
              </a:tr>
              <a:tr h="342900">
                <a:tc>
                  <a:txBody>
                    <a:bodyPr/>
                    <a:lstStyle/>
                    <a:p>
                      <a:pPr marL="0" marR="0" lvl="0" indent="0" algn="l" rtl="0">
                        <a:lnSpc>
                          <a:spcPct val="100000"/>
                        </a:lnSpc>
                        <a:spcBef>
                          <a:spcPts val="0"/>
                        </a:spcBef>
                        <a:spcAft>
                          <a:spcPts val="0"/>
                        </a:spcAft>
                        <a:buClr>
                          <a:srgbClr val="000000"/>
                        </a:buClr>
                        <a:buSzPts val="1800"/>
                        <a:buFont typeface="Arial"/>
                        <a:buNone/>
                      </a:pP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2"/>
                  </a:ext>
                </a:extLst>
              </a:tr>
              <a:tr h="342900">
                <a:tc>
                  <a:txBody>
                    <a:bodyPr/>
                    <a:lstStyle/>
                    <a:p>
                      <a:pPr marL="0" marR="0" lvl="0" indent="0" algn="l" rtl="0">
                        <a:lnSpc>
                          <a:spcPct val="100000"/>
                        </a:lnSpc>
                        <a:spcBef>
                          <a:spcPts val="0"/>
                        </a:spcBef>
                        <a:spcAft>
                          <a:spcPts val="0"/>
                        </a:spcAft>
                        <a:buNone/>
                      </a:pPr>
                      <a:r>
                        <a:rPr lang="en" sz="2000">
                          <a:latin typeface="Trebuchet MS"/>
                          <a:ea typeface="Trebuchet MS"/>
                          <a:cs typeface="Trebuchet MS"/>
                          <a:sym typeface="Trebuchet MS"/>
                        </a:rPr>
                        <a:t>Three</a:t>
                      </a:r>
                      <a:endParaRPr sz="2000">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2000">
                          <a:latin typeface="Trebuchet MS"/>
                          <a:ea typeface="Trebuchet MS"/>
                          <a:cs typeface="Trebuchet MS"/>
                          <a:sym typeface="Trebuchet MS"/>
                        </a:rPr>
                        <a:t>4.27</a:t>
                      </a:r>
                      <a:endParaRPr sz="2000" u="none" strike="noStrike" cap="none">
                        <a:latin typeface="Trebuchet MS"/>
                        <a:ea typeface="Trebuchet MS"/>
                        <a:cs typeface="Trebuchet MS"/>
                        <a:sym typeface="Trebuchet MS"/>
                      </a:endParaRPr>
                    </a:p>
                  </a:txBody>
                  <a:tcPr marL="68600" marR="68600" marT="34300" marB="34300">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42" name="Google Shape;242;p38"/>
          <p:cNvSpPr txBox="1"/>
          <p:nvPr/>
        </p:nvSpPr>
        <p:spPr>
          <a:xfrm>
            <a:off x="409904" y="4394026"/>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400" b="0" i="1" u="none" strike="noStrike" cap="none">
                <a:solidFill>
                  <a:schemeClr val="dk1"/>
                </a:solidFill>
                <a:latin typeface="Trebuchet MS"/>
                <a:ea typeface="Trebuchet MS"/>
                <a:cs typeface="Trebuchet MS"/>
                <a:sym typeface="Trebuchet MS"/>
              </a:rPr>
              <a:t>Source: </a:t>
            </a:r>
            <a:r>
              <a:rPr lang="en" i="1">
                <a:solidFill>
                  <a:schemeClr val="dk1"/>
                </a:solidFill>
                <a:latin typeface="Trebuchet MS"/>
                <a:ea typeface="Trebuchet MS"/>
                <a:cs typeface="Trebuchet MS"/>
                <a:sym typeface="Trebuchet MS"/>
              </a:rPr>
              <a:t>Schwartz</a:t>
            </a:r>
            <a:r>
              <a:rPr lang="en" sz="1400" b="0" i="1" u="none" strike="noStrike" cap="none">
                <a:solidFill>
                  <a:schemeClr val="dk1"/>
                </a:solidFill>
                <a:latin typeface="Trebuchet MS"/>
                <a:ea typeface="Trebuchet MS"/>
                <a:cs typeface="Trebuchet MS"/>
                <a:sym typeface="Trebuchet MS"/>
              </a:rPr>
              <a:t> (</a:t>
            </a:r>
            <a:r>
              <a:rPr lang="en" i="1">
                <a:solidFill>
                  <a:schemeClr val="dk1"/>
                </a:solidFill>
                <a:latin typeface="Trebuchet MS"/>
                <a:ea typeface="Trebuchet MS"/>
                <a:cs typeface="Trebuchet MS"/>
                <a:sym typeface="Trebuchet MS"/>
              </a:rPr>
              <a:t>1982</a:t>
            </a:r>
            <a:r>
              <a:rPr lang="en" sz="1400" b="0" i="1" u="none" strike="noStrike" cap="none">
                <a:solidFill>
                  <a:schemeClr val="dk1"/>
                </a:solidFill>
                <a:latin typeface="Trebuchet MS"/>
                <a:ea typeface="Trebuchet MS"/>
                <a:cs typeface="Trebuchet MS"/>
                <a:sym typeface="Trebuchet MS"/>
              </a:rPr>
              <a:t>)</a:t>
            </a:r>
            <a:endParaRPr sz="1400" b="0" i="1" u="none" strike="noStrike" cap="none">
              <a:solidFill>
                <a:schemeClr val="dk1"/>
              </a:solidFill>
              <a:latin typeface="Trebuchet MS"/>
              <a:ea typeface="Trebuchet MS"/>
              <a:cs typeface="Trebuchet MS"/>
              <a:sym typeface="Trebuchet MS"/>
            </a:endParaRPr>
          </a:p>
        </p:txBody>
      </p:sp>
      <p:sp>
        <p:nvSpPr>
          <p:cNvPr id="243" name="Google Shape;243;p38"/>
          <p:cNvSpPr txBox="1"/>
          <p:nvPr/>
        </p:nvSpPr>
        <p:spPr>
          <a:xfrm>
            <a:off x="6445025" y="3067050"/>
            <a:ext cx="2539500" cy="33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dk1"/>
                </a:solidFill>
                <a:latin typeface="Trebuchet MS"/>
                <a:ea typeface="Trebuchet MS"/>
                <a:cs typeface="Trebuchet MS"/>
                <a:sym typeface="Trebuchet MS"/>
              </a:rPr>
              <a:t>+9% believability</a:t>
            </a:r>
            <a:endParaRPr sz="2200" b="1">
              <a:solidFill>
                <a:schemeClr val="dk1"/>
              </a:solidFill>
              <a:latin typeface="Trebuchet MS"/>
              <a:ea typeface="Trebuchet MS"/>
              <a:cs typeface="Trebuchet MS"/>
              <a:sym typeface="Trebuchet MS"/>
            </a:endParaRPr>
          </a:p>
        </p:txBody>
      </p:sp>
      <p:sp>
        <p:nvSpPr>
          <p:cNvPr id="244" name="Google Shape;244;p38"/>
          <p:cNvSpPr txBox="1"/>
          <p:nvPr/>
        </p:nvSpPr>
        <p:spPr>
          <a:xfrm>
            <a:off x="5221050" y="3624650"/>
            <a:ext cx="25707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i="1">
                <a:latin typeface="Trebuchet MS"/>
                <a:ea typeface="Trebuchet MS"/>
                <a:cs typeface="Trebuchet MS"/>
                <a:sym typeface="Trebuchet MS"/>
              </a:rPr>
              <a:t>1 = definitely not true</a:t>
            </a:r>
            <a:endParaRPr sz="1200" i="1">
              <a:latin typeface="Trebuchet MS"/>
              <a:ea typeface="Trebuchet MS"/>
              <a:cs typeface="Trebuchet MS"/>
              <a:sym typeface="Trebuchet MS"/>
            </a:endParaRPr>
          </a:p>
          <a:p>
            <a:pPr marL="0" lvl="0" indent="0" algn="r" rtl="0">
              <a:spcBef>
                <a:spcPts val="0"/>
              </a:spcBef>
              <a:spcAft>
                <a:spcPts val="0"/>
              </a:spcAft>
              <a:buNone/>
            </a:pPr>
            <a:r>
              <a:rPr lang="en" sz="1200" i="1">
                <a:latin typeface="Trebuchet MS"/>
                <a:ea typeface="Trebuchet MS"/>
                <a:cs typeface="Trebuchet MS"/>
                <a:sym typeface="Trebuchet MS"/>
              </a:rPr>
              <a:t>7 = definitely true</a:t>
            </a:r>
            <a:endParaRPr sz="1200" i="1">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1" name="Google Shape;251;p39"/>
          <p:cNvSpPr txBox="1">
            <a:spLocks noGrp="1"/>
          </p:cNvSpPr>
          <p:nvPr>
            <p:ph type="ctrTitle"/>
          </p:nvPr>
        </p:nvSpPr>
        <p:spPr>
          <a:xfrm>
            <a:off x="284025" y="831700"/>
            <a:ext cx="8163300" cy="16350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Trebuchet MS"/>
              <a:buNone/>
            </a:pPr>
            <a:r>
              <a:rPr lang="en" sz="4500" b="1">
                <a:highlight>
                  <a:srgbClr val="FFC708"/>
                </a:highlight>
                <a:latin typeface="Trebuchet MS"/>
                <a:ea typeface="Trebuchet MS"/>
                <a:cs typeface="Trebuchet MS"/>
                <a:sym typeface="Trebuchet MS"/>
              </a:rPr>
              <a:t>How Can Brands Boost Trust?</a:t>
            </a:r>
            <a:endParaRPr sz="4500" b="1">
              <a:latin typeface="Trebuchet MS"/>
              <a:ea typeface="Trebuchet MS"/>
              <a:cs typeface="Trebuchet MS"/>
              <a:sym typeface="Trebuchet MS"/>
            </a:endParaRPr>
          </a:p>
        </p:txBody>
      </p:sp>
      <p:pic>
        <p:nvPicPr>
          <p:cNvPr id="252" name="Google Shape;252;p39" descr="A close up of a logo&#10;&#10;Description automatically generated"/>
          <p:cNvPicPr preferRelativeResize="0"/>
          <p:nvPr/>
        </p:nvPicPr>
        <p:blipFill rotWithShape="1">
          <a:blip r:embed="rId4">
            <a:alphaModFix/>
          </a:blip>
          <a:srcRect/>
          <a:stretch/>
        </p:blipFill>
        <p:spPr>
          <a:xfrm>
            <a:off x="3638607" y="1578428"/>
            <a:ext cx="7270056" cy="5143501"/>
          </a:xfrm>
          <a:prstGeom prst="rect">
            <a:avLst/>
          </a:prstGeom>
          <a:noFill/>
          <a:ln>
            <a:noFill/>
          </a:ln>
        </p:spPr>
      </p:pic>
      <p:sp>
        <p:nvSpPr>
          <p:cNvPr id="253" name="Google Shape;253;p39"/>
          <p:cNvSpPr txBox="1"/>
          <p:nvPr/>
        </p:nvSpPr>
        <p:spPr>
          <a:xfrm>
            <a:off x="298475" y="3628875"/>
            <a:ext cx="3000000" cy="558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rgbClr val="000000"/>
                </a:solidFill>
                <a:highlight>
                  <a:srgbClr val="FFC708"/>
                </a:highlight>
                <a:latin typeface="Trebuchet MS"/>
                <a:ea typeface="Trebuchet MS"/>
                <a:cs typeface="Trebuchet MS"/>
                <a:sym typeface="Trebuchet MS"/>
              </a:rPr>
              <a:t>@rshotton</a:t>
            </a:r>
            <a:endParaRPr sz="1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rotWithShape="1">
          <a:blip r:embed="rId3">
            <a:alphaModFix/>
          </a:blip>
          <a:srcRect/>
          <a:stretch/>
        </p:blipFill>
        <p:spPr>
          <a:xfrm>
            <a:off x="687900" y="346625"/>
            <a:ext cx="1373667" cy="2118400"/>
          </a:xfrm>
          <a:prstGeom prst="rect">
            <a:avLst/>
          </a:prstGeom>
          <a:noFill/>
          <a:ln>
            <a:noFill/>
          </a:ln>
          <a:effectLst>
            <a:outerShdw blurRad="57150" dist="19050" dir="5400000" algn="bl" rotWithShape="0">
              <a:srgbClr val="000000">
                <a:alpha val="50000"/>
              </a:srgbClr>
            </a:outerShdw>
          </a:effectLst>
        </p:spPr>
      </p:pic>
      <p:pic>
        <p:nvPicPr>
          <p:cNvPr id="100" name="Google Shape;100;p22"/>
          <p:cNvPicPr preferRelativeResize="0"/>
          <p:nvPr/>
        </p:nvPicPr>
        <p:blipFill rotWithShape="1">
          <a:blip r:embed="rId4">
            <a:alphaModFix/>
          </a:blip>
          <a:srcRect/>
          <a:stretch/>
        </p:blipFill>
        <p:spPr>
          <a:xfrm>
            <a:off x="5013136" y="2777539"/>
            <a:ext cx="1316564" cy="2030141"/>
          </a:xfrm>
          <a:prstGeom prst="rect">
            <a:avLst/>
          </a:prstGeom>
          <a:noFill/>
          <a:ln>
            <a:noFill/>
          </a:ln>
          <a:effectLst>
            <a:outerShdw blurRad="57150" dist="19050" dir="5400000" algn="bl" rotWithShape="0">
              <a:srgbClr val="000000">
                <a:alpha val="50000"/>
              </a:srgbClr>
            </a:outerShdw>
          </a:effectLst>
        </p:spPr>
      </p:pic>
      <p:pic>
        <p:nvPicPr>
          <p:cNvPr id="101" name="Google Shape;101;p22"/>
          <p:cNvPicPr preferRelativeResize="0"/>
          <p:nvPr/>
        </p:nvPicPr>
        <p:blipFill rotWithShape="1">
          <a:blip r:embed="rId5">
            <a:alphaModFix/>
          </a:blip>
          <a:srcRect/>
          <a:stretch/>
        </p:blipFill>
        <p:spPr>
          <a:xfrm>
            <a:off x="2880176" y="353938"/>
            <a:ext cx="1316583" cy="2118400"/>
          </a:xfrm>
          <a:prstGeom prst="rect">
            <a:avLst/>
          </a:prstGeom>
          <a:noFill/>
          <a:ln>
            <a:noFill/>
          </a:ln>
          <a:effectLst>
            <a:outerShdw blurRad="57150" dist="19050" dir="5400000" algn="bl" rotWithShape="0">
              <a:srgbClr val="000000">
                <a:alpha val="50000"/>
              </a:srgbClr>
            </a:outerShdw>
          </a:effectLst>
        </p:spPr>
      </p:pic>
      <p:pic>
        <p:nvPicPr>
          <p:cNvPr id="102" name="Google Shape;102;p22"/>
          <p:cNvPicPr preferRelativeResize="0"/>
          <p:nvPr/>
        </p:nvPicPr>
        <p:blipFill rotWithShape="1">
          <a:blip r:embed="rId6">
            <a:alphaModFix/>
          </a:blip>
          <a:srcRect/>
          <a:stretch/>
        </p:blipFill>
        <p:spPr>
          <a:xfrm>
            <a:off x="7143725" y="332975"/>
            <a:ext cx="1316575" cy="2132050"/>
          </a:xfrm>
          <a:prstGeom prst="rect">
            <a:avLst/>
          </a:prstGeom>
          <a:noFill/>
          <a:ln>
            <a:noFill/>
          </a:ln>
          <a:effectLst>
            <a:outerShdw blurRad="57150" dist="19050" dir="5400000" algn="bl" rotWithShape="0">
              <a:srgbClr val="000000">
                <a:alpha val="50000"/>
              </a:srgbClr>
            </a:outerShdw>
          </a:effectLst>
        </p:spPr>
      </p:pic>
      <p:pic>
        <p:nvPicPr>
          <p:cNvPr id="103" name="Google Shape;103;p22"/>
          <p:cNvPicPr preferRelativeResize="0"/>
          <p:nvPr/>
        </p:nvPicPr>
        <p:blipFill rotWithShape="1">
          <a:blip r:embed="rId7">
            <a:alphaModFix/>
          </a:blip>
          <a:srcRect/>
          <a:stretch/>
        </p:blipFill>
        <p:spPr>
          <a:xfrm>
            <a:off x="4978001" y="356751"/>
            <a:ext cx="1386825" cy="2107126"/>
          </a:xfrm>
          <a:prstGeom prst="rect">
            <a:avLst/>
          </a:prstGeom>
          <a:noFill/>
          <a:ln>
            <a:noFill/>
          </a:ln>
          <a:effectLst>
            <a:outerShdw blurRad="57150" dist="19050" dir="5400000" algn="bl" rotWithShape="0">
              <a:srgbClr val="000000">
                <a:alpha val="50000"/>
              </a:srgbClr>
            </a:outerShdw>
          </a:effectLst>
        </p:spPr>
      </p:pic>
      <p:pic>
        <p:nvPicPr>
          <p:cNvPr id="104" name="Google Shape;104;p22"/>
          <p:cNvPicPr preferRelativeResize="0"/>
          <p:nvPr/>
        </p:nvPicPr>
        <p:blipFill rotWithShape="1">
          <a:blip r:embed="rId8">
            <a:alphaModFix/>
          </a:blip>
          <a:srcRect/>
          <a:stretch/>
        </p:blipFill>
        <p:spPr>
          <a:xfrm>
            <a:off x="2877812" y="2780362"/>
            <a:ext cx="1316575" cy="2030150"/>
          </a:xfrm>
          <a:prstGeom prst="rect">
            <a:avLst/>
          </a:prstGeom>
          <a:noFill/>
          <a:ln>
            <a:noFill/>
          </a:ln>
          <a:effectLst>
            <a:outerShdw blurRad="57150" dist="19050" dir="5400000" algn="bl" rotWithShape="0">
              <a:srgbClr val="000000">
                <a:alpha val="50000"/>
              </a:srgbClr>
            </a:outerShdw>
          </a:effectLst>
        </p:spPr>
      </p:pic>
      <p:pic>
        <p:nvPicPr>
          <p:cNvPr id="105" name="Google Shape;105;p22"/>
          <p:cNvPicPr preferRelativeResize="0"/>
          <p:nvPr/>
        </p:nvPicPr>
        <p:blipFill rotWithShape="1">
          <a:blip r:embed="rId9">
            <a:alphaModFix/>
          </a:blip>
          <a:srcRect l="46036"/>
          <a:stretch/>
        </p:blipFill>
        <p:spPr>
          <a:xfrm>
            <a:off x="681325" y="2773050"/>
            <a:ext cx="1386800" cy="2030149"/>
          </a:xfrm>
          <a:prstGeom prst="rect">
            <a:avLst/>
          </a:prstGeom>
          <a:noFill/>
          <a:ln>
            <a:noFill/>
          </a:ln>
          <a:effectLst>
            <a:outerShdw blurRad="57150" dist="19050" dir="5400000" algn="bl" rotWithShape="0">
              <a:srgbClr val="000000">
                <a:alpha val="50000"/>
              </a:srgbClr>
            </a:outerShdw>
          </a:effectLst>
        </p:spPr>
      </p:pic>
      <p:pic>
        <p:nvPicPr>
          <p:cNvPr id="106" name="Google Shape;106;p22"/>
          <p:cNvPicPr preferRelativeResize="0"/>
          <p:nvPr/>
        </p:nvPicPr>
        <p:blipFill>
          <a:blip r:embed="rId10">
            <a:alphaModFix/>
          </a:blip>
          <a:stretch>
            <a:fillRect/>
          </a:stretch>
        </p:blipFill>
        <p:spPr>
          <a:xfrm>
            <a:off x="7146099" y="2770159"/>
            <a:ext cx="1316576" cy="203591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aphicFrame>
        <p:nvGraphicFramePr>
          <p:cNvPr id="258" name="Google Shape;258;p40"/>
          <p:cNvGraphicFramePr/>
          <p:nvPr/>
        </p:nvGraphicFramePr>
        <p:xfrm>
          <a:off x="1352241" y="1748734"/>
          <a:ext cx="3000000" cy="3000000"/>
        </p:xfrm>
        <a:graphic>
          <a:graphicData uri="http://schemas.openxmlformats.org/drawingml/2006/table">
            <a:tbl>
              <a:tblPr>
                <a:noFill/>
                <a:tableStyleId>{09A933F8-26BF-48FE-90E3-4787C9E4667D}</a:tableStyleId>
              </a:tblPr>
              <a:tblGrid>
                <a:gridCol w="2375900">
                  <a:extLst>
                    <a:ext uri="{9D8B030D-6E8A-4147-A177-3AD203B41FA5}">
                      <a16:colId xmlns:a16="http://schemas.microsoft.com/office/drawing/2014/main" val="20000"/>
                    </a:ext>
                  </a:extLst>
                </a:gridCol>
                <a:gridCol w="4063600">
                  <a:extLst>
                    <a:ext uri="{9D8B030D-6E8A-4147-A177-3AD203B41FA5}">
                      <a16:colId xmlns:a16="http://schemas.microsoft.com/office/drawing/2014/main" val="20001"/>
                    </a:ext>
                  </a:extLst>
                </a:gridCol>
              </a:tblGrid>
              <a:tr h="617250">
                <a:tc>
                  <a:txBody>
                    <a:bodyPr/>
                    <a:lstStyle/>
                    <a:p>
                      <a:pPr marL="0" marR="0" lvl="0" indent="0" algn="l" rtl="0">
                        <a:lnSpc>
                          <a:spcPct val="100000"/>
                        </a:lnSpc>
                        <a:spcBef>
                          <a:spcPts val="0"/>
                        </a:spcBef>
                        <a:spcAft>
                          <a:spcPts val="0"/>
                        </a:spcAft>
                        <a:buClr>
                          <a:srgbClr val="000000"/>
                        </a:buClr>
                        <a:buSzPts val="1800"/>
                        <a:buFont typeface="Arial"/>
                        <a:buNone/>
                      </a:pPr>
                      <a:r>
                        <a:rPr lang="en" sz="1700" b="1">
                          <a:latin typeface="Trebuchet MS"/>
                          <a:ea typeface="Trebuchet MS"/>
                          <a:cs typeface="Trebuchet MS"/>
                          <a:sym typeface="Trebuchet MS"/>
                        </a:rPr>
                        <a:t>Source</a:t>
                      </a:r>
                      <a:endParaRPr sz="1700" u="none" strike="noStrike" cap="none">
                        <a:latin typeface="Trebuchet MS"/>
                        <a:ea typeface="Trebuchet MS"/>
                        <a:cs typeface="Trebuchet MS"/>
                        <a:sym typeface="Trebuchet MS"/>
                      </a:endParaRPr>
                    </a:p>
                  </a:txBody>
                  <a:tcPr marL="68600" marR="68600" marT="34300" marB="34300">
                    <a:solidFill>
                      <a:srgbClr val="FBBC0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700" b="1">
                          <a:latin typeface="Trebuchet MS"/>
                          <a:ea typeface="Trebuchet MS"/>
                          <a:cs typeface="Trebuchet MS"/>
                          <a:sym typeface="Trebuchet MS"/>
                        </a:rPr>
                        <a:t>% of participants who accepted the free health scan</a:t>
                      </a:r>
                      <a:endParaRPr sz="1700" u="none" strike="noStrike" cap="none">
                        <a:latin typeface="Trebuchet MS"/>
                        <a:ea typeface="Trebuchet MS"/>
                        <a:cs typeface="Trebuchet MS"/>
                        <a:sym typeface="Trebuchet MS"/>
                      </a:endParaRPr>
                    </a:p>
                  </a:txBody>
                  <a:tcPr marL="68600" marR="68600" marT="34300" marB="34300">
                    <a:solidFill>
                      <a:srgbClr val="FBBC04"/>
                    </a:solidFill>
                  </a:tcPr>
                </a:tc>
                <a:extLst>
                  <a:ext uri="{0D108BD9-81ED-4DB2-BD59-A6C34878D82A}">
                    <a16:rowId xmlns:a16="http://schemas.microsoft.com/office/drawing/2014/main" val="10000"/>
                  </a:ext>
                </a:extLst>
              </a:tr>
              <a:tr h="342925">
                <a:tc>
                  <a:txBody>
                    <a:bodyPr/>
                    <a:lstStyle/>
                    <a:p>
                      <a:pPr marL="0" marR="0" lvl="0" indent="0" algn="l"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External Investigation</a:t>
                      </a:r>
                      <a:endParaRPr sz="1700" u="none" strike="noStrike" cap="none">
                        <a:latin typeface="Trebuchet MS"/>
                        <a:ea typeface="Trebuchet MS"/>
                        <a:cs typeface="Trebuchet MS"/>
                        <a:sym typeface="Trebuchet MS"/>
                      </a:endParaRPr>
                    </a:p>
                  </a:txBody>
                  <a:tcPr marL="68600" marR="68600" marT="34300" marB="34300"/>
                </a:tc>
                <a:tc>
                  <a:txBody>
                    <a:bodyPr/>
                    <a:lstStyle/>
                    <a:p>
                      <a:pPr marL="0" marR="0" lvl="0" indent="0" algn="ctr" rtl="0">
                        <a:lnSpc>
                          <a:spcPct val="100000"/>
                        </a:lnSpc>
                        <a:spcBef>
                          <a:spcPts val="0"/>
                        </a:spcBef>
                        <a:spcAft>
                          <a:spcPts val="0"/>
                        </a:spcAft>
                        <a:buClr>
                          <a:srgbClr val="000000"/>
                        </a:buClr>
                        <a:buSzPts val="1800"/>
                        <a:buFont typeface="Arial"/>
                        <a:buNone/>
                      </a:pPr>
                      <a:endParaRPr sz="1700" u="none" strike="noStrike" cap="none">
                        <a:latin typeface="Trebuchet MS"/>
                        <a:ea typeface="Trebuchet MS"/>
                        <a:cs typeface="Trebuchet MS"/>
                        <a:sym typeface="Trebuchet MS"/>
                      </a:endParaRPr>
                    </a:p>
                  </a:txBody>
                  <a:tcPr marL="68600" marR="68600" marT="34300" marB="34300"/>
                </a:tc>
                <a:extLst>
                  <a:ext uri="{0D108BD9-81ED-4DB2-BD59-A6C34878D82A}">
                    <a16:rowId xmlns:a16="http://schemas.microsoft.com/office/drawing/2014/main" val="10001"/>
                  </a:ext>
                </a:extLst>
              </a:tr>
              <a:tr h="342925">
                <a:tc>
                  <a:txBody>
                    <a:bodyPr/>
                    <a:lstStyle/>
                    <a:p>
                      <a:pPr marL="0" marR="0" lvl="0" indent="0" algn="l"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Company</a:t>
                      </a:r>
                      <a:endParaRPr sz="1700" u="none" strike="noStrike" cap="none">
                        <a:latin typeface="Trebuchet MS"/>
                        <a:ea typeface="Trebuchet MS"/>
                        <a:cs typeface="Trebuchet MS"/>
                        <a:sym typeface="Trebuchet MS"/>
                      </a:endParaRPr>
                    </a:p>
                  </a:txBody>
                  <a:tcPr marL="68600" marR="68600" marT="34300" marB="34300"/>
                </a:tc>
                <a:tc>
                  <a:txBody>
                    <a:bodyPr/>
                    <a:lstStyle/>
                    <a:p>
                      <a:pPr marL="0" marR="0" lvl="0" indent="0" algn="ctr" rtl="0">
                        <a:lnSpc>
                          <a:spcPct val="100000"/>
                        </a:lnSpc>
                        <a:spcBef>
                          <a:spcPts val="0"/>
                        </a:spcBef>
                        <a:spcAft>
                          <a:spcPts val="0"/>
                        </a:spcAft>
                        <a:buClr>
                          <a:srgbClr val="000000"/>
                        </a:buClr>
                        <a:buSzPts val="1800"/>
                        <a:buFont typeface="Arial"/>
                        <a:buNone/>
                      </a:pPr>
                      <a:endParaRPr sz="1700" u="none" strike="noStrike" cap="none">
                        <a:latin typeface="Trebuchet MS"/>
                        <a:ea typeface="Trebuchet MS"/>
                        <a:cs typeface="Trebuchet MS"/>
                        <a:sym typeface="Trebuchet MS"/>
                      </a:endParaRPr>
                    </a:p>
                  </a:txBody>
                  <a:tcPr marL="68600" marR="68600" marT="34300" marB="34300"/>
                </a:tc>
                <a:extLst>
                  <a:ext uri="{0D108BD9-81ED-4DB2-BD59-A6C34878D82A}">
                    <a16:rowId xmlns:a16="http://schemas.microsoft.com/office/drawing/2014/main" val="10002"/>
                  </a:ext>
                </a:extLst>
              </a:tr>
            </a:tbl>
          </a:graphicData>
        </a:graphic>
      </p:graphicFrame>
      <p:sp>
        <p:nvSpPr>
          <p:cNvPr id="259" name="Google Shape;259;p40"/>
          <p:cNvSpPr txBox="1"/>
          <p:nvPr/>
        </p:nvSpPr>
        <p:spPr>
          <a:xfrm>
            <a:off x="409904" y="4394026"/>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400" b="0" i="1" u="none" strike="noStrike" cap="none">
                <a:solidFill>
                  <a:schemeClr val="dk1"/>
                </a:solidFill>
                <a:latin typeface="Trebuchet MS"/>
                <a:ea typeface="Trebuchet MS"/>
                <a:cs typeface="Trebuchet MS"/>
                <a:sym typeface="Trebuchet MS"/>
              </a:rPr>
              <a:t>Source: </a:t>
            </a:r>
            <a:r>
              <a:rPr lang="en" i="1">
                <a:solidFill>
                  <a:schemeClr val="dk1"/>
                </a:solidFill>
                <a:latin typeface="Trebuchet MS"/>
                <a:ea typeface="Trebuchet MS"/>
                <a:cs typeface="Trebuchet MS"/>
                <a:sym typeface="Trebuchet MS"/>
              </a:rPr>
              <a:t>Fennis and Strobe</a:t>
            </a:r>
            <a:r>
              <a:rPr lang="en" sz="1400" b="0" i="1" u="none" strike="noStrike" cap="none">
                <a:solidFill>
                  <a:schemeClr val="dk1"/>
                </a:solidFill>
                <a:latin typeface="Trebuchet MS"/>
                <a:ea typeface="Trebuchet MS"/>
                <a:cs typeface="Trebuchet MS"/>
                <a:sym typeface="Trebuchet MS"/>
              </a:rPr>
              <a:t> (</a:t>
            </a:r>
            <a:r>
              <a:rPr lang="en" i="1">
                <a:solidFill>
                  <a:schemeClr val="dk1"/>
                </a:solidFill>
                <a:latin typeface="Trebuchet MS"/>
                <a:ea typeface="Trebuchet MS"/>
                <a:cs typeface="Trebuchet MS"/>
                <a:sym typeface="Trebuchet MS"/>
              </a:rPr>
              <a:t>2014</a:t>
            </a:r>
            <a:r>
              <a:rPr lang="en" sz="1400" b="0" i="1" u="none" strike="noStrike" cap="none">
                <a:solidFill>
                  <a:schemeClr val="dk1"/>
                </a:solidFill>
                <a:latin typeface="Trebuchet MS"/>
                <a:ea typeface="Trebuchet MS"/>
                <a:cs typeface="Trebuchet MS"/>
                <a:sym typeface="Trebuchet MS"/>
              </a:rPr>
              <a:t>)</a:t>
            </a:r>
            <a:endParaRPr sz="1400" b="0" i="1"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aphicFrame>
        <p:nvGraphicFramePr>
          <p:cNvPr id="264" name="Google Shape;264;p41"/>
          <p:cNvGraphicFramePr/>
          <p:nvPr/>
        </p:nvGraphicFramePr>
        <p:xfrm>
          <a:off x="1352241" y="1748734"/>
          <a:ext cx="3000000" cy="3000000"/>
        </p:xfrm>
        <a:graphic>
          <a:graphicData uri="http://schemas.openxmlformats.org/drawingml/2006/table">
            <a:tbl>
              <a:tblPr>
                <a:noFill/>
                <a:tableStyleId>{09A933F8-26BF-48FE-90E3-4787C9E4667D}</a:tableStyleId>
              </a:tblPr>
              <a:tblGrid>
                <a:gridCol w="2375900">
                  <a:extLst>
                    <a:ext uri="{9D8B030D-6E8A-4147-A177-3AD203B41FA5}">
                      <a16:colId xmlns:a16="http://schemas.microsoft.com/office/drawing/2014/main" val="20000"/>
                    </a:ext>
                  </a:extLst>
                </a:gridCol>
                <a:gridCol w="4063600">
                  <a:extLst>
                    <a:ext uri="{9D8B030D-6E8A-4147-A177-3AD203B41FA5}">
                      <a16:colId xmlns:a16="http://schemas.microsoft.com/office/drawing/2014/main" val="20001"/>
                    </a:ext>
                  </a:extLst>
                </a:gridCol>
              </a:tblGrid>
              <a:tr h="617250">
                <a:tc>
                  <a:txBody>
                    <a:bodyPr/>
                    <a:lstStyle/>
                    <a:p>
                      <a:pPr marL="0" marR="0" lvl="0" indent="0" algn="l" rtl="0">
                        <a:lnSpc>
                          <a:spcPct val="100000"/>
                        </a:lnSpc>
                        <a:spcBef>
                          <a:spcPts val="0"/>
                        </a:spcBef>
                        <a:spcAft>
                          <a:spcPts val="0"/>
                        </a:spcAft>
                        <a:buClr>
                          <a:srgbClr val="000000"/>
                        </a:buClr>
                        <a:buSzPts val="1800"/>
                        <a:buFont typeface="Arial"/>
                        <a:buNone/>
                      </a:pPr>
                      <a:r>
                        <a:rPr lang="en" sz="1700" b="1">
                          <a:latin typeface="Trebuchet MS"/>
                          <a:ea typeface="Trebuchet MS"/>
                          <a:cs typeface="Trebuchet MS"/>
                          <a:sym typeface="Trebuchet MS"/>
                        </a:rPr>
                        <a:t>Source</a:t>
                      </a:r>
                      <a:endParaRPr sz="1700" u="none" strike="noStrike" cap="none">
                        <a:latin typeface="Trebuchet MS"/>
                        <a:ea typeface="Trebuchet MS"/>
                        <a:cs typeface="Trebuchet MS"/>
                        <a:sym typeface="Trebuchet MS"/>
                      </a:endParaRPr>
                    </a:p>
                  </a:txBody>
                  <a:tcPr marL="68600" marR="68600" marT="34300" marB="34300">
                    <a:solidFill>
                      <a:srgbClr val="FBBC0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700" b="1">
                          <a:latin typeface="Trebuchet MS"/>
                          <a:ea typeface="Trebuchet MS"/>
                          <a:cs typeface="Trebuchet MS"/>
                          <a:sym typeface="Trebuchet MS"/>
                        </a:rPr>
                        <a:t>% of participants who accepted the free health scan</a:t>
                      </a:r>
                      <a:endParaRPr sz="1700" u="none" strike="noStrike" cap="none">
                        <a:latin typeface="Trebuchet MS"/>
                        <a:ea typeface="Trebuchet MS"/>
                        <a:cs typeface="Trebuchet MS"/>
                        <a:sym typeface="Trebuchet MS"/>
                      </a:endParaRPr>
                    </a:p>
                  </a:txBody>
                  <a:tcPr marL="68600" marR="68600" marT="34300" marB="34300">
                    <a:solidFill>
                      <a:srgbClr val="FBBC04"/>
                    </a:solidFill>
                  </a:tcPr>
                </a:tc>
                <a:extLst>
                  <a:ext uri="{0D108BD9-81ED-4DB2-BD59-A6C34878D82A}">
                    <a16:rowId xmlns:a16="http://schemas.microsoft.com/office/drawing/2014/main" val="10000"/>
                  </a:ext>
                </a:extLst>
              </a:tr>
              <a:tr h="342925">
                <a:tc>
                  <a:txBody>
                    <a:bodyPr/>
                    <a:lstStyle/>
                    <a:p>
                      <a:pPr marL="0" marR="0" lvl="0" indent="0" algn="l"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External Investigation</a:t>
                      </a:r>
                      <a:endParaRPr sz="1700" u="none" strike="noStrike" cap="none">
                        <a:latin typeface="Trebuchet MS"/>
                        <a:ea typeface="Trebuchet MS"/>
                        <a:cs typeface="Trebuchet MS"/>
                        <a:sym typeface="Trebuchet MS"/>
                      </a:endParaRPr>
                    </a:p>
                  </a:txBody>
                  <a:tcPr marL="68600" marR="68600" marT="34300" marB="34300"/>
                </a:tc>
                <a:tc>
                  <a:txBody>
                    <a:bodyPr/>
                    <a:lstStyle/>
                    <a:p>
                      <a:pPr marL="0" marR="0" lvl="0" indent="0" algn="ctr"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13%</a:t>
                      </a:r>
                      <a:endParaRPr sz="1700" u="none" strike="noStrike" cap="none">
                        <a:latin typeface="Trebuchet MS"/>
                        <a:ea typeface="Trebuchet MS"/>
                        <a:cs typeface="Trebuchet MS"/>
                        <a:sym typeface="Trebuchet MS"/>
                      </a:endParaRPr>
                    </a:p>
                  </a:txBody>
                  <a:tcPr marL="68600" marR="68600" marT="34300" marB="34300"/>
                </a:tc>
                <a:extLst>
                  <a:ext uri="{0D108BD9-81ED-4DB2-BD59-A6C34878D82A}">
                    <a16:rowId xmlns:a16="http://schemas.microsoft.com/office/drawing/2014/main" val="10001"/>
                  </a:ext>
                </a:extLst>
              </a:tr>
              <a:tr h="342925">
                <a:tc>
                  <a:txBody>
                    <a:bodyPr/>
                    <a:lstStyle/>
                    <a:p>
                      <a:pPr marL="0" marR="0" lvl="0" indent="0" algn="l"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Company</a:t>
                      </a:r>
                      <a:endParaRPr sz="1700" u="none" strike="noStrike" cap="none">
                        <a:latin typeface="Trebuchet MS"/>
                        <a:ea typeface="Trebuchet MS"/>
                        <a:cs typeface="Trebuchet MS"/>
                        <a:sym typeface="Trebuchet MS"/>
                      </a:endParaRPr>
                    </a:p>
                  </a:txBody>
                  <a:tcPr marL="68600" marR="68600" marT="34300" marB="34300"/>
                </a:tc>
                <a:tc>
                  <a:txBody>
                    <a:bodyPr/>
                    <a:lstStyle/>
                    <a:p>
                      <a:pPr marL="0" marR="0" lvl="0" indent="0" algn="ctr" rtl="0">
                        <a:lnSpc>
                          <a:spcPct val="100000"/>
                        </a:lnSpc>
                        <a:spcBef>
                          <a:spcPts val="0"/>
                        </a:spcBef>
                        <a:spcAft>
                          <a:spcPts val="0"/>
                        </a:spcAft>
                        <a:buClr>
                          <a:srgbClr val="000000"/>
                        </a:buClr>
                        <a:buSzPts val="1800"/>
                        <a:buFont typeface="Arial"/>
                        <a:buNone/>
                      </a:pPr>
                      <a:endParaRPr sz="1700" u="none" strike="noStrike" cap="none">
                        <a:latin typeface="Trebuchet MS"/>
                        <a:ea typeface="Trebuchet MS"/>
                        <a:cs typeface="Trebuchet MS"/>
                        <a:sym typeface="Trebuchet MS"/>
                      </a:endParaRPr>
                    </a:p>
                  </a:txBody>
                  <a:tcPr marL="68600" marR="68600" marT="34300" marB="34300"/>
                </a:tc>
                <a:extLst>
                  <a:ext uri="{0D108BD9-81ED-4DB2-BD59-A6C34878D82A}">
                    <a16:rowId xmlns:a16="http://schemas.microsoft.com/office/drawing/2014/main" val="10002"/>
                  </a:ext>
                </a:extLst>
              </a:tr>
            </a:tbl>
          </a:graphicData>
        </a:graphic>
      </p:graphicFrame>
      <p:sp>
        <p:nvSpPr>
          <p:cNvPr id="265" name="Google Shape;265;p41"/>
          <p:cNvSpPr txBox="1"/>
          <p:nvPr/>
        </p:nvSpPr>
        <p:spPr>
          <a:xfrm>
            <a:off x="409904" y="4394026"/>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400" b="0" i="1" u="none" strike="noStrike" cap="none">
                <a:solidFill>
                  <a:schemeClr val="dk1"/>
                </a:solidFill>
                <a:latin typeface="Trebuchet MS"/>
                <a:ea typeface="Trebuchet MS"/>
                <a:cs typeface="Trebuchet MS"/>
                <a:sym typeface="Trebuchet MS"/>
              </a:rPr>
              <a:t>Source: </a:t>
            </a:r>
            <a:r>
              <a:rPr lang="en" i="1">
                <a:solidFill>
                  <a:schemeClr val="dk1"/>
                </a:solidFill>
                <a:latin typeface="Trebuchet MS"/>
                <a:ea typeface="Trebuchet MS"/>
                <a:cs typeface="Trebuchet MS"/>
                <a:sym typeface="Trebuchet MS"/>
              </a:rPr>
              <a:t>Fennis and Strobe</a:t>
            </a:r>
            <a:r>
              <a:rPr lang="en" sz="1400" b="0" i="1" u="none" strike="noStrike" cap="none">
                <a:solidFill>
                  <a:schemeClr val="dk1"/>
                </a:solidFill>
                <a:latin typeface="Trebuchet MS"/>
                <a:ea typeface="Trebuchet MS"/>
                <a:cs typeface="Trebuchet MS"/>
                <a:sym typeface="Trebuchet MS"/>
              </a:rPr>
              <a:t> (</a:t>
            </a:r>
            <a:r>
              <a:rPr lang="en" i="1">
                <a:solidFill>
                  <a:schemeClr val="dk1"/>
                </a:solidFill>
                <a:latin typeface="Trebuchet MS"/>
                <a:ea typeface="Trebuchet MS"/>
                <a:cs typeface="Trebuchet MS"/>
                <a:sym typeface="Trebuchet MS"/>
              </a:rPr>
              <a:t>2014</a:t>
            </a:r>
            <a:r>
              <a:rPr lang="en" sz="1400" b="0" i="1" u="none" strike="noStrike" cap="none">
                <a:solidFill>
                  <a:schemeClr val="dk1"/>
                </a:solidFill>
                <a:latin typeface="Trebuchet MS"/>
                <a:ea typeface="Trebuchet MS"/>
                <a:cs typeface="Trebuchet MS"/>
                <a:sym typeface="Trebuchet MS"/>
              </a:rPr>
              <a:t>)</a:t>
            </a:r>
            <a:endParaRPr sz="1400" b="0" i="1"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aphicFrame>
        <p:nvGraphicFramePr>
          <p:cNvPr id="270" name="Google Shape;270;p42"/>
          <p:cNvGraphicFramePr/>
          <p:nvPr/>
        </p:nvGraphicFramePr>
        <p:xfrm>
          <a:off x="1352241" y="1748734"/>
          <a:ext cx="3000000" cy="3000000"/>
        </p:xfrm>
        <a:graphic>
          <a:graphicData uri="http://schemas.openxmlformats.org/drawingml/2006/table">
            <a:tbl>
              <a:tblPr>
                <a:noFill/>
                <a:tableStyleId>{09A933F8-26BF-48FE-90E3-4787C9E4667D}</a:tableStyleId>
              </a:tblPr>
              <a:tblGrid>
                <a:gridCol w="2375900">
                  <a:extLst>
                    <a:ext uri="{9D8B030D-6E8A-4147-A177-3AD203B41FA5}">
                      <a16:colId xmlns:a16="http://schemas.microsoft.com/office/drawing/2014/main" val="20000"/>
                    </a:ext>
                  </a:extLst>
                </a:gridCol>
                <a:gridCol w="4063600">
                  <a:extLst>
                    <a:ext uri="{9D8B030D-6E8A-4147-A177-3AD203B41FA5}">
                      <a16:colId xmlns:a16="http://schemas.microsoft.com/office/drawing/2014/main" val="20001"/>
                    </a:ext>
                  </a:extLst>
                </a:gridCol>
              </a:tblGrid>
              <a:tr h="617250">
                <a:tc>
                  <a:txBody>
                    <a:bodyPr/>
                    <a:lstStyle/>
                    <a:p>
                      <a:pPr marL="0" marR="0" lvl="0" indent="0" algn="l" rtl="0">
                        <a:lnSpc>
                          <a:spcPct val="100000"/>
                        </a:lnSpc>
                        <a:spcBef>
                          <a:spcPts val="0"/>
                        </a:spcBef>
                        <a:spcAft>
                          <a:spcPts val="0"/>
                        </a:spcAft>
                        <a:buClr>
                          <a:srgbClr val="000000"/>
                        </a:buClr>
                        <a:buSzPts val="1800"/>
                        <a:buFont typeface="Arial"/>
                        <a:buNone/>
                      </a:pPr>
                      <a:r>
                        <a:rPr lang="en" sz="1700" b="1">
                          <a:latin typeface="Trebuchet MS"/>
                          <a:ea typeface="Trebuchet MS"/>
                          <a:cs typeface="Trebuchet MS"/>
                          <a:sym typeface="Trebuchet MS"/>
                        </a:rPr>
                        <a:t>Source</a:t>
                      </a:r>
                      <a:endParaRPr sz="1700" u="none" strike="noStrike" cap="none">
                        <a:latin typeface="Trebuchet MS"/>
                        <a:ea typeface="Trebuchet MS"/>
                        <a:cs typeface="Trebuchet MS"/>
                        <a:sym typeface="Trebuchet MS"/>
                      </a:endParaRPr>
                    </a:p>
                  </a:txBody>
                  <a:tcPr marL="68600" marR="68600" marT="34300" marB="34300">
                    <a:solidFill>
                      <a:srgbClr val="FBBC0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700" b="1">
                          <a:latin typeface="Trebuchet MS"/>
                          <a:ea typeface="Trebuchet MS"/>
                          <a:cs typeface="Trebuchet MS"/>
                          <a:sym typeface="Trebuchet MS"/>
                        </a:rPr>
                        <a:t>% of participants who accepted the free health scan</a:t>
                      </a:r>
                      <a:endParaRPr sz="1700" u="none" strike="noStrike" cap="none">
                        <a:latin typeface="Trebuchet MS"/>
                        <a:ea typeface="Trebuchet MS"/>
                        <a:cs typeface="Trebuchet MS"/>
                        <a:sym typeface="Trebuchet MS"/>
                      </a:endParaRPr>
                    </a:p>
                  </a:txBody>
                  <a:tcPr marL="68600" marR="68600" marT="34300" marB="34300">
                    <a:solidFill>
                      <a:srgbClr val="FBBC04"/>
                    </a:solidFill>
                  </a:tcPr>
                </a:tc>
                <a:extLst>
                  <a:ext uri="{0D108BD9-81ED-4DB2-BD59-A6C34878D82A}">
                    <a16:rowId xmlns:a16="http://schemas.microsoft.com/office/drawing/2014/main" val="10000"/>
                  </a:ext>
                </a:extLst>
              </a:tr>
              <a:tr h="342925">
                <a:tc>
                  <a:txBody>
                    <a:bodyPr/>
                    <a:lstStyle/>
                    <a:p>
                      <a:pPr marL="0" marR="0" lvl="0" indent="0" algn="l"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External Investigation</a:t>
                      </a:r>
                      <a:endParaRPr sz="1700" u="none" strike="noStrike" cap="none">
                        <a:latin typeface="Trebuchet MS"/>
                        <a:ea typeface="Trebuchet MS"/>
                        <a:cs typeface="Trebuchet MS"/>
                        <a:sym typeface="Trebuchet MS"/>
                      </a:endParaRPr>
                    </a:p>
                  </a:txBody>
                  <a:tcPr marL="68600" marR="68600" marT="34300" marB="34300"/>
                </a:tc>
                <a:tc>
                  <a:txBody>
                    <a:bodyPr/>
                    <a:lstStyle/>
                    <a:p>
                      <a:pPr marL="0" marR="0" lvl="0" indent="0" algn="ctr"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13%</a:t>
                      </a:r>
                      <a:endParaRPr sz="1700" u="none" strike="noStrike" cap="none">
                        <a:latin typeface="Trebuchet MS"/>
                        <a:ea typeface="Trebuchet MS"/>
                        <a:cs typeface="Trebuchet MS"/>
                        <a:sym typeface="Trebuchet MS"/>
                      </a:endParaRPr>
                    </a:p>
                  </a:txBody>
                  <a:tcPr marL="68600" marR="68600" marT="34300" marB="34300"/>
                </a:tc>
                <a:extLst>
                  <a:ext uri="{0D108BD9-81ED-4DB2-BD59-A6C34878D82A}">
                    <a16:rowId xmlns:a16="http://schemas.microsoft.com/office/drawing/2014/main" val="10001"/>
                  </a:ext>
                </a:extLst>
              </a:tr>
              <a:tr h="342925">
                <a:tc>
                  <a:txBody>
                    <a:bodyPr/>
                    <a:lstStyle/>
                    <a:p>
                      <a:pPr marL="0" marR="0" lvl="0" indent="0" algn="l"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Company</a:t>
                      </a:r>
                      <a:endParaRPr sz="1700" u="none" strike="noStrike" cap="none">
                        <a:latin typeface="Trebuchet MS"/>
                        <a:ea typeface="Trebuchet MS"/>
                        <a:cs typeface="Trebuchet MS"/>
                        <a:sym typeface="Trebuchet MS"/>
                      </a:endParaRPr>
                    </a:p>
                  </a:txBody>
                  <a:tcPr marL="68600" marR="68600" marT="34300" marB="34300"/>
                </a:tc>
                <a:tc>
                  <a:txBody>
                    <a:bodyPr/>
                    <a:lstStyle/>
                    <a:p>
                      <a:pPr marL="0" marR="0" lvl="0" indent="0" algn="ctr"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59%</a:t>
                      </a:r>
                      <a:endParaRPr sz="1700" u="none" strike="noStrike" cap="none">
                        <a:latin typeface="Trebuchet MS"/>
                        <a:ea typeface="Trebuchet MS"/>
                        <a:cs typeface="Trebuchet MS"/>
                        <a:sym typeface="Trebuchet MS"/>
                      </a:endParaRPr>
                    </a:p>
                  </a:txBody>
                  <a:tcPr marL="68600" marR="68600" marT="34300" marB="34300"/>
                </a:tc>
                <a:extLst>
                  <a:ext uri="{0D108BD9-81ED-4DB2-BD59-A6C34878D82A}">
                    <a16:rowId xmlns:a16="http://schemas.microsoft.com/office/drawing/2014/main" val="10002"/>
                  </a:ext>
                </a:extLst>
              </a:tr>
            </a:tbl>
          </a:graphicData>
        </a:graphic>
      </p:graphicFrame>
      <p:sp>
        <p:nvSpPr>
          <p:cNvPr id="271" name="Google Shape;271;p42"/>
          <p:cNvSpPr txBox="1"/>
          <p:nvPr/>
        </p:nvSpPr>
        <p:spPr>
          <a:xfrm>
            <a:off x="409904" y="4394026"/>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400" b="0" i="1" u="none" strike="noStrike" cap="none">
                <a:solidFill>
                  <a:schemeClr val="dk1"/>
                </a:solidFill>
                <a:latin typeface="Trebuchet MS"/>
                <a:ea typeface="Trebuchet MS"/>
                <a:cs typeface="Trebuchet MS"/>
                <a:sym typeface="Trebuchet MS"/>
              </a:rPr>
              <a:t>Source: </a:t>
            </a:r>
            <a:r>
              <a:rPr lang="en" i="1">
                <a:solidFill>
                  <a:schemeClr val="dk1"/>
                </a:solidFill>
                <a:latin typeface="Trebuchet MS"/>
                <a:ea typeface="Trebuchet MS"/>
                <a:cs typeface="Trebuchet MS"/>
                <a:sym typeface="Trebuchet MS"/>
              </a:rPr>
              <a:t>Fennis and Strobe</a:t>
            </a:r>
            <a:r>
              <a:rPr lang="en" sz="1400" b="0" i="1" u="none" strike="noStrike" cap="none">
                <a:solidFill>
                  <a:schemeClr val="dk1"/>
                </a:solidFill>
                <a:latin typeface="Trebuchet MS"/>
                <a:ea typeface="Trebuchet MS"/>
                <a:cs typeface="Trebuchet MS"/>
                <a:sym typeface="Trebuchet MS"/>
              </a:rPr>
              <a:t> (</a:t>
            </a:r>
            <a:r>
              <a:rPr lang="en" i="1">
                <a:solidFill>
                  <a:schemeClr val="dk1"/>
                </a:solidFill>
                <a:latin typeface="Trebuchet MS"/>
                <a:ea typeface="Trebuchet MS"/>
                <a:cs typeface="Trebuchet MS"/>
                <a:sym typeface="Trebuchet MS"/>
              </a:rPr>
              <a:t>2014</a:t>
            </a:r>
            <a:r>
              <a:rPr lang="en" sz="1400" b="0" i="1" u="none" strike="noStrike" cap="none">
                <a:solidFill>
                  <a:schemeClr val="dk1"/>
                </a:solidFill>
                <a:latin typeface="Trebuchet MS"/>
                <a:ea typeface="Trebuchet MS"/>
                <a:cs typeface="Trebuchet MS"/>
                <a:sym typeface="Trebuchet MS"/>
              </a:rPr>
              <a:t>)</a:t>
            </a:r>
            <a:endParaRPr sz="1400" b="0" i="1"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graphicFrame>
        <p:nvGraphicFramePr>
          <p:cNvPr id="276" name="Google Shape;276;p43"/>
          <p:cNvGraphicFramePr/>
          <p:nvPr/>
        </p:nvGraphicFramePr>
        <p:xfrm>
          <a:off x="1352241" y="1748734"/>
          <a:ext cx="3000000" cy="3000000"/>
        </p:xfrm>
        <a:graphic>
          <a:graphicData uri="http://schemas.openxmlformats.org/drawingml/2006/table">
            <a:tbl>
              <a:tblPr>
                <a:noFill/>
                <a:tableStyleId>{09A933F8-26BF-48FE-90E3-4787C9E4667D}</a:tableStyleId>
              </a:tblPr>
              <a:tblGrid>
                <a:gridCol w="2375900">
                  <a:extLst>
                    <a:ext uri="{9D8B030D-6E8A-4147-A177-3AD203B41FA5}">
                      <a16:colId xmlns:a16="http://schemas.microsoft.com/office/drawing/2014/main" val="20000"/>
                    </a:ext>
                  </a:extLst>
                </a:gridCol>
                <a:gridCol w="4063600">
                  <a:extLst>
                    <a:ext uri="{9D8B030D-6E8A-4147-A177-3AD203B41FA5}">
                      <a16:colId xmlns:a16="http://schemas.microsoft.com/office/drawing/2014/main" val="20001"/>
                    </a:ext>
                  </a:extLst>
                </a:gridCol>
              </a:tblGrid>
              <a:tr h="617250">
                <a:tc>
                  <a:txBody>
                    <a:bodyPr/>
                    <a:lstStyle/>
                    <a:p>
                      <a:pPr marL="0" marR="0" lvl="0" indent="0" algn="l" rtl="0">
                        <a:lnSpc>
                          <a:spcPct val="100000"/>
                        </a:lnSpc>
                        <a:spcBef>
                          <a:spcPts val="0"/>
                        </a:spcBef>
                        <a:spcAft>
                          <a:spcPts val="0"/>
                        </a:spcAft>
                        <a:buClr>
                          <a:srgbClr val="000000"/>
                        </a:buClr>
                        <a:buSzPts val="1800"/>
                        <a:buFont typeface="Arial"/>
                        <a:buNone/>
                      </a:pPr>
                      <a:r>
                        <a:rPr lang="en" sz="1700" b="1">
                          <a:latin typeface="Trebuchet MS"/>
                          <a:ea typeface="Trebuchet MS"/>
                          <a:cs typeface="Trebuchet MS"/>
                          <a:sym typeface="Trebuchet MS"/>
                        </a:rPr>
                        <a:t>Source</a:t>
                      </a:r>
                      <a:endParaRPr sz="1700" u="none" strike="noStrike" cap="none">
                        <a:latin typeface="Trebuchet MS"/>
                        <a:ea typeface="Trebuchet MS"/>
                        <a:cs typeface="Trebuchet MS"/>
                        <a:sym typeface="Trebuchet MS"/>
                      </a:endParaRPr>
                    </a:p>
                  </a:txBody>
                  <a:tcPr marL="68600" marR="68600" marT="34300" marB="34300">
                    <a:solidFill>
                      <a:srgbClr val="FBBC0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700" b="1">
                          <a:latin typeface="Trebuchet MS"/>
                          <a:ea typeface="Trebuchet MS"/>
                          <a:cs typeface="Trebuchet MS"/>
                          <a:sym typeface="Trebuchet MS"/>
                        </a:rPr>
                        <a:t>% of participants who accepted the free health scan</a:t>
                      </a:r>
                      <a:endParaRPr sz="1700" u="none" strike="noStrike" cap="none">
                        <a:latin typeface="Trebuchet MS"/>
                        <a:ea typeface="Trebuchet MS"/>
                        <a:cs typeface="Trebuchet MS"/>
                        <a:sym typeface="Trebuchet MS"/>
                      </a:endParaRPr>
                    </a:p>
                  </a:txBody>
                  <a:tcPr marL="68600" marR="68600" marT="34300" marB="34300">
                    <a:solidFill>
                      <a:srgbClr val="FBBC04"/>
                    </a:solidFill>
                  </a:tcPr>
                </a:tc>
                <a:extLst>
                  <a:ext uri="{0D108BD9-81ED-4DB2-BD59-A6C34878D82A}">
                    <a16:rowId xmlns:a16="http://schemas.microsoft.com/office/drawing/2014/main" val="10000"/>
                  </a:ext>
                </a:extLst>
              </a:tr>
              <a:tr h="342925">
                <a:tc>
                  <a:txBody>
                    <a:bodyPr/>
                    <a:lstStyle/>
                    <a:p>
                      <a:pPr marL="0" marR="0" lvl="0" indent="0" algn="l"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External Investigation</a:t>
                      </a:r>
                      <a:endParaRPr sz="1700" u="none" strike="noStrike" cap="none">
                        <a:latin typeface="Trebuchet MS"/>
                        <a:ea typeface="Trebuchet MS"/>
                        <a:cs typeface="Trebuchet MS"/>
                        <a:sym typeface="Trebuchet MS"/>
                      </a:endParaRPr>
                    </a:p>
                  </a:txBody>
                  <a:tcPr marL="68600" marR="68600" marT="34300" marB="34300"/>
                </a:tc>
                <a:tc>
                  <a:txBody>
                    <a:bodyPr/>
                    <a:lstStyle/>
                    <a:p>
                      <a:pPr marL="0" marR="0" lvl="0" indent="0" algn="ctr"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13%</a:t>
                      </a:r>
                      <a:endParaRPr sz="1700" u="none" strike="noStrike" cap="none">
                        <a:latin typeface="Trebuchet MS"/>
                        <a:ea typeface="Trebuchet MS"/>
                        <a:cs typeface="Trebuchet MS"/>
                        <a:sym typeface="Trebuchet MS"/>
                      </a:endParaRPr>
                    </a:p>
                  </a:txBody>
                  <a:tcPr marL="68600" marR="68600" marT="34300" marB="34300"/>
                </a:tc>
                <a:extLst>
                  <a:ext uri="{0D108BD9-81ED-4DB2-BD59-A6C34878D82A}">
                    <a16:rowId xmlns:a16="http://schemas.microsoft.com/office/drawing/2014/main" val="10001"/>
                  </a:ext>
                </a:extLst>
              </a:tr>
              <a:tr h="342925">
                <a:tc>
                  <a:txBody>
                    <a:bodyPr/>
                    <a:lstStyle/>
                    <a:p>
                      <a:pPr marL="0" marR="0" lvl="0" indent="0" algn="l"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Company</a:t>
                      </a:r>
                      <a:endParaRPr sz="1700" u="none" strike="noStrike" cap="none">
                        <a:latin typeface="Trebuchet MS"/>
                        <a:ea typeface="Trebuchet MS"/>
                        <a:cs typeface="Trebuchet MS"/>
                        <a:sym typeface="Trebuchet MS"/>
                      </a:endParaRPr>
                    </a:p>
                  </a:txBody>
                  <a:tcPr marL="68600" marR="68600" marT="34300" marB="34300"/>
                </a:tc>
                <a:tc>
                  <a:txBody>
                    <a:bodyPr/>
                    <a:lstStyle/>
                    <a:p>
                      <a:pPr marL="0" marR="0" lvl="0" indent="0" algn="ctr" rtl="0">
                        <a:lnSpc>
                          <a:spcPct val="100000"/>
                        </a:lnSpc>
                        <a:spcBef>
                          <a:spcPts val="0"/>
                        </a:spcBef>
                        <a:spcAft>
                          <a:spcPts val="0"/>
                        </a:spcAft>
                        <a:buClr>
                          <a:srgbClr val="000000"/>
                        </a:buClr>
                        <a:buSzPts val="1800"/>
                        <a:buFont typeface="Arial"/>
                        <a:buNone/>
                      </a:pPr>
                      <a:r>
                        <a:rPr lang="en" sz="1700">
                          <a:latin typeface="Trebuchet MS"/>
                          <a:ea typeface="Trebuchet MS"/>
                          <a:cs typeface="Trebuchet MS"/>
                          <a:sym typeface="Trebuchet MS"/>
                        </a:rPr>
                        <a:t>59%</a:t>
                      </a:r>
                      <a:endParaRPr sz="1700" u="none" strike="noStrike" cap="none">
                        <a:latin typeface="Trebuchet MS"/>
                        <a:ea typeface="Trebuchet MS"/>
                        <a:cs typeface="Trebuchet MS"/>
                        <a:sym typeface="Trebuchet MS"/>
                      </a:endParaRPr>
                    </a:p>
                  </a:txBody>
                  <a:tcPr marL="68600" marR="68600" marT="34300" marB="34300"/>
                </a:tc>
                <a:extLst>
                  <a:ext uri="{0D108BD9-81ED-4DB2-BD59-A6C34878D82A}">
                    <a16:rowId xmlns:a16="http://schemas.microsoft.com/office/drawing/2014/main" val="10002"/>
                  </a:ext>
                </a:extLst>
              </a:tr>
            </a:tbl>
          </a:graphicData>
        </a:graphic>
      </p:graphicFrame>
      <p:sp>
        <p:nvSpPr>
          <p:cNvPr id="277" name="Google Shape;277;p43"/>
          <p:cNvSpPr txBox="1"/>
          <p:nvPr/>
        </p:nvSpPr>
        <p:spPr>
          <a:xfrm>
            <a:off x="409904" y="4394026"/>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400" b="0" i="1" u="none" strike="noStrike" cap="none">
                <a:solidFill>
                  <a:schemeClr val="dk1"/>
                </a:solidFill>
                <a:latin typeface="Trebuchet MS"/>
                <a:ea typeface="Trebuchet MS"/>
                <a:cs typeface="Trebuchet MS"/>
                <a:sym typeface="Trebuchet MS"/>
              </a:rPr>
              <a:t>Source: </a:t>
            </a:r>
            <a:r>
              <a:rPr lang="en" i="1">
                <a:solidFill>
                  <a:schemeClr val="dk1"/>
                </a:solidFill>
                <a:latin typeface="Trebuchet MS"/>
                <a:ea typeface="Trebuchet MS"/>
                <a:cs typeface="Trebuchet MS"/>
                <a:sym typeface="Trebuchet MS"/>
              </a:rPr>
              <a:t>Fennis and Strobe</a:t>
            </a:r>
            <a:r>
              <a:rPr lang="en" sz="1400" b="0" i="1" u="none" strike="noStrike" cap="none">
                <a:solidFill>
                  <a:schemeClr val="dk1"/>
                </a:solidFill>
                <a:latin typeface="Trebuchet MS"/>
                <a:ea typeface="Trebuchet MS"/>
                <a:cs typeface="Trebuchet MS"/>
                <a:sym typeface="Trebuchet MS"/>
              </a:rPr>
              <a:t> (</a:t>
            </a:r>
            <a:r>
              <a:rPr lang="en" i="1">
                <a:solidFill>
                  <a:schemeClr val="dk1"/>
                </a:solidFill>
                <a:latin typeface="Trebuchet MS"/>
                <a:ea typeface="Trebuchet MS"/>
                <a:cs typeface="Trebuchet MS"/>
                <a:sym typeface="Trebuchet MS"/>
              </a:rPr>
              <a:t>2014</a:t>
            </a:r>
            <a:r>
              <a:rPr lang="en" sz="1400" b="0" i="1" u="none" strike="noStrike" cap="none">
                <a:solidFill>
                  <a:schemeClr val="dk1"/>
                </a:solidFill>
                <a:latin typeface="Trebuchet MS"/>
                <a:ea typeface="Trebuchet MS"/>
                <a:cs typeface="Trebuchet MS"/>
                <a:sym typeface="Trebuchet MS"/>
              </a:rPr>
              <a:t>)</a:t>
            </a:r>
            <a:endParaRPr sz="1400" b="0" i="1" u="none" strike="noStrike" cap="none">
              <a:solidFill>
                <a:schemeClr val="dk1"/>
              </a:solidFill>
              <a:latin typeface="Trebuchet MS"/>
              <a:ea typeface="Trebuchet MS"/>
              <a:cs typeface="Trebuchet MS"/>
              <a:sym typeface="Trebuchet MS"/>
            </a:endParaRPr>
          </a:p>
        </p:txBody>
      </p:sp>
      <p:sp>
        <p:nvSpPr>
          <p:cNvPr id="278" name="Google Shape;278;p43"/>
          <p:cNvSpPr txBox="1"/>
          <p:nvPr/>
        </p:nvSpPr>
        <p:spPr>
          <a:xfrm>
            <a:off x="7078650" y="3230950"/>
            <a:ext cx="1319100" cy="8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latin typeface="Trebuchet MS"/>
                <a:ea typeface="Trebuchet MS"/>
                <a:cs typeface="Trebuchet MS"/>
                <a:sym typeface="Trebuchet MS"/>
              </a:rPr>
              <a:t>4.5x</a:t>
            </a:r>
            <a:endParaRPr sz="4000" b="1">
              <a:solidFill>
                <a:srgbClr val="000000"/>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p:nvPr/>
        </p:nvSpPr>
        <p:spPr>
          <a:xfrm>
            <a:off x="331850" y="4604275"/>
            <a:ext cx="5734500" cy="3540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100"/>
              <a:buFont typeface="Arial"/>
              <a:buNone/>
            </a:pPr>
            <a:r>
              <a:rPr lang="en" sz="1100" b="0" i="1" u="none" strike="noStrike" cap="none">
                <a:solidFill>
                  <a:srgbClr val="000000"/>
                </a:solidFill>
                <a:latin typeface="Trebuchet MS"/>
                <a:ea typeface="Trebuchet MS"/>
                <a:cs typeface="Trebuchet MS"/>
                <a:sym typeface="Trebuchet MS"/>
              </a:rPr>
              <a:t>Adapted from Schindler &amp; Yalch (2006)</a:t>
            </a:r>
            <a:endParaRPr sz="1600" b="0" i="0" u="none" strike="noStrike" cap="none">
              <a:solidFill>
                <a:srgbClr val="000000"/>
              </a:solidFill>
              <a:latin typeface="Calibri"/>
              <a:ea typeface="Calibri"/>
              <a:cs typeface="Calibri"/>
              <a:sym typeface="Calibri"/>
            </a:endParaRPr>
          </a:p>
        </p:txBody>
      </p:sp>
      <p:pic>
        <p:nvPicPr>
          <p:cNvPr id="284" name="Google Shape;284;p44" title="Chart"/>
          <p:cNvPicPr preferRelativeResize="0"/>
          <p:nvPr/>
        </p:nvPicPr>
        <p:blipFill rotWithShape="1">
          <a:blip r:embed="rId3">
            <a:alphaModFix/>
          </a:blip>
          <a:srcRect/>
          <a:stretch/>
        </p:blipFill>
        <p:spPr>
          <a:xfrm>
            <a:off x="1095338" y="304800"/>
            <a:ext cx="6953328" cy="4299474"/>
          </a:xfrm>
          <a:prstGeom prst="rect">
            <a:avLst/>
          </a:prstGeom>
          <a:noFill/>
          <a:ln>
            <a:noFill/>
          </a:ln>
        </p:spPr>
      </p:pic>
      <p:sp>
        <p:nvSpPr>
          <p:cNvPr id="285" name="Google Shape;285;p44"/>
          <p:cNvSpPr/>
          <p:nvPr/>
        </p:nvSpPr>
        <p:spPr>
          <a:xfrm>
            <a:off x="2478575" y="1108050"/>
            <a:ext cx="687300" cy="3064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4"/>
          <p:cNvSpPr/>
          <p:nvPr/>
        </p:nvSpPr>
        <p:spPr>
          <a:xfrm>
            <a:off x="2866575" y="1108050"/>
            <a:ext cx="3882600" cy="3064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4"/>
          <p:cNvSpPr/>
          <p:nvPr/>
        </p:nvSpPr>
        <p:spPr>
          <a:xfrm>
            <a:off x="5087500" y="1108050"/>
            <a:ext cx="687300" cy="3064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4"/>
          <p:cNvSpPr/>
          <p:nvPr/>
        </p:nvSpPr>
        <p:spPr>
          <a:xfrm>
            <a:off x="6288575" y="1108050"/>
            <a:ext cx="687300" cy="3064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5"/>
          <p:cNvSpPr txBox="1"/>
          <p:nvPr/>
        </p:nvSpPr>
        <p:spPr>
          <a:xfrm>
            <a:off x="331850" y="4604275"/>
            <a:ext cx="5734500" cy="3540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100"/>
              <a:buFont typeface="Arial"/>
              <a:buNone/>
            </a:pPr>
            <a:r>
              <a:rPr lang="en" sz="1100" b="0" i="1" u="none" strike="noStrike" cap="none">
                <a:solidFill>
                  <a:srgbClr val="000000"/>
                </a:solidFill>
                <a:latin typeface="Trebuchet MS"/>
                <a:ea typeface="Trebuchet MS"/>
                <a:cs typeface="Trebuchet MS"/>
                <a:sym typeface="Trebuchet MS"/>
              </a:rPr>
              <a:t>Adapted from Schindler &amp; Yalch (2006)</a:t>
            </a:r>
            <a:endParaRPr sz="1600" b="0" i="0" u="none" strike="noStrike" cap="none">
              <a:solidFill>
                <a:srgbClr val="000000"/>
              </a:solidFill>
              <a:latin typeface="Calibri"/>
              <a:ea typeface="Calibri"/>
              <a:cs typeface="Calibri"/>
              <a:sym typeface="Calibri"/>
            </a:endParaRPr>
          </a:p>
        </p:txBody>
      </p:sp>
      <p:pic>
        <p:nvPicPr>
          <p:cNvPr id="294" name="Google Shape;294;p45" title="Chart"/>
          <p:cNvPicPr preferRelativeResize="0"/>
          <p:nvPr/>
        </p:nvPicPr>
        <p:blipFill rotWithShape="1">
          <a:blip r:embed="rId3">
            <a:alphaModFix/>
          </a:blip>
          <a:srcRect/>
          <a:stretch/>
        </p:blipFill>
        <p:spPr>
          <a:xfrm>
            <a:off x="1095338" y="304800"/>
            <a:ext cx="6953328" cy="4299474"/>
          </a:xfrm>
          <a:prstGeom prst="rect">
            <a:avLst/>
          </a:prstGeom>
          <a:noFill/>
          <a:ln>
            <a:noFill/>
          </a:ln>
        </p:spPr>
      </p:pic>
      <p:sp>
        <p:nvSpPr>
          <p:cNvPr id="295" name="Google Shape;295;p45"/>
          <p:cNvSpPr/>
          <p:nvPr/>
        </p:nvSpPr>
        <p:spPr>
          <a:xfrm>
            <a:off x="2478575" y="1108050"/>
            <a:ext cx="687300" cy="3064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45"/>
          <p:cNvSpPr/>
          <p:nvPr/>
        </p:nvSpPr>
        <p:spPr>
          <a:xfrm>
            <a:off x="3728625" y="1108050"/>
            <a:ext cx="687300" cy="3064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45"/>
          <p:cNvSpPr/>
          <p:nvPr/>
        </p:nvSpPr>
        <p:spPr>
          <a:xfrm>
            <a:off x="5087500" y="1108050"/>
            <a:ext cx="687300" cy="3064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45"/>
          <p:cNvSpPr/>
          <p:nvPr/>
        </p:nvSpPr>
        <p:spPr>
          <a:xfrm>
            <a:off x="6288575" y="1108050"/>
            <a:ext cx="687300" cy="3064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6"/>
          <p:cNvSpPr txBox="1"/>
          <p:nvPr/>
        </p:nvSpPr>
        <p:spPr>
          <a:xfrm>
            <a:off x="331850" y="4604275"/>
            <a:ext cx="5734500" cy="3540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100"/>
              <a:buFont typeface="Arial"/>
              <a:buNone/>
            </a:pPr>
            <a:r>
              <a:rPr lang="en" sz="1100" b="0" i="1" u="none" strike="noStrike" cap="none">
                <a:solidFill>
                  <a:srgbClr val="000000"/>
                </a:solidFill>
                <a:latin typeface="Trebuchet MS"/>
                <a:ea typeface="Trebuchet MS"/>
                <a:cs typeface="Trebuchet MS"/>
                <a:sym typeface="Trebuchet MS"/>
              </a:rPr>
              <a:t>Adapted from Schindler &amp; Yalch (2006)</a:t>
            </a:r>
            <a:endParaRPr sz="1600" b="0" i="0" u="none" strike="noStrike" cap="none">
              <a:solidFill>
                <a:srgbClr val="000000"/>
              </a:solidFill>
              <a:latin typeface="Calibri"/>
              <a:ea typeface="Calibri"/>
              <a:cs typeface="Calibri"/>
              <a:sym typeface="Calibri"/>
            </a:endParaRPr>
          </a:p>
        </p:txBody>
      </p:sp>
      <p:pic>
        <p:nvPicPr>
          <p:cNvPr id="304" name="Google Shape;304;p46" title="Chart"/>
          <p:cNvPicPr preferRelativeResize="0"/>
          <p:nvPr/>
        </p:nvPicPr>
        <p:blipFill rotWithShape="1">
          <a:blip r:embed="rId3">
            <a:alphaModFix/>
          </a:blip>
          <a:srcRect/>
          <a:stretch/>
        </p:blipFill>
        <p:spPr>
          <a:xfrm>
            <a:off x="1095338" y="304800"/>
            <a:ext cx="6953328" cy="42994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7"/>
          <p:cNvPicPr preferRelativeResize="0"/>
          <p:nvPr/>
        </p:nvPicPr>
        <p:blipFill rotWithShape="1">
          <a:blip r:embed="rId3">
            <a:alphaModFix/>
          </a:blip>
          <a:srcRect l="50745" t="6130" r="2832" b="5795"/>
          <a:stretch/>
        </p:blipFill>
        <p:spPr>
          <a:xfrm>
            <a:off x="2887250" y="440875"/>
            <a:ext cx="3369501" cy="4261750"/>
          </a:xfrm>
          <a:prstGeom prst="rect">
            <a:avLst/>
          </a:prstGeom>
          <a:noFill/>
          <a:ln>
            <a:noFill/>
          </a:ln>
        </p:spPr>
      </p:pic>
      <p:pic>
        <p:nvPicPr>
          <p:cNvPr id="310" name="Google Shape;310;p47"/>
          <p:cNvPicPr preferRelativeResize="0"/>
          <p:nvPr/>
        </p:nvPicPr>
        <p:blipFill rotWithShape="1">
          <a:blip r:embed="rId4">
            <a:alphaModFix/>
          </a:blip>
          <a:srcRect/>
          <a:stretch/>
        </p:blipFill>
        <p:spPr>
          <a:xfrm>
            <a:off x="49700" y="36700"/>
            <a:ext cx="1134551" cy="289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48"/>
          <p:cNvPicPr preferRelativeResize="0"/>
          <p:nvPr/>
        </p:nvPicPr>
        <p:blipFill rotWithShape="1">
          <a:blip r:embed="rId3">
            <a:alphaModFix/>
          </a:blip>
          <a:srcRect/>
          <a:stretch/>
        </p:blipFill>
        <p:spPr>
          <a:xfrm>
            <a:off x="3065654" y="248954"/>
            <a:ext cx="3012700" cy="4645576"/>
          </a:xfrm>
          <a:prstGeom prst="rect">
            <a:avLst/>
          </a:prstGeom>
          <a:noFill/>
          <a:ln>
            <a:noFill/>
          </a:ln>
          <a:effectLst>
            <a:outerShdw blurRad="57150" dist="19050" dir="5400000" algn="bl" rotWithShape="0">
              <a:srgbClr val="000000">
                <a:alpha val="50000"/>
              </a:srgbClr>
            </a:outerShdw>
          </a:effectLst>
        </p:spPr>
      </p:pic>
      <p:sp>
        <p:nvSpPr>
          <p:cNvPr id="316" name="Google Shape;316;p48"/>
          <p:cNvSpPr/>
          <p:nvPr/>
        </p:nvSpPr>
        <p:spPr>
          <a:xfrm>
            <a:off x="3233200" y="396200"/>
            <a:ext cx="254100" cy="221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9" title="Chart"/>
          <p:cNvPicPr preferRelativeResize="0"/>
          <p:nvPr/>
        </p:nvPicPr>
        <p:blipFill>
          <a:blip r:embed="rId3">
            <a:alphaModFix/>
          </a:blip>
          <a:stretch>
            <a:fillRect/>
          </a:stretch>
        </p:blipFill>
        <p:spPr>
          <a:xfrm>
            <a:off x="1603013" y="314025"/>
            <a:ext cx="5937964" cy="4386299"/>
          </a:xfrm>
          <a:prstGeom prst="rect">
            <a:avLst/>
          </a:prstGeom>
          <a:noFill/>
          <a:ln>
            <a:noFill/>
          </a:ln>
        </p:spPr>
      </p:pic>
      <p:sp>
        <p:nvSpPr>
          <p:cNvPr id="322" name="Google Shape;322;p49"/>
          <p:cNvSpPr txBox="1"/>
          <p:nvPr/>
        </p:nvSpPr>
        <p:spPr>
          <a:xfrm>
            <a:off x="2954375" y="1272675"/>
            <a:ext cx="5349600" cy="3074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23" name="Google Shape;323;p49"/>
          <p:cNvSpPr txBox="1"/>
          <p:nvPr/>
        </p:nvSpPr>
        <p:spPr>
          <a:xfrm>
            <a:off x="228600" y="4740295"/>
            <a:ext cx="8210700" cy="234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Trebuchet MS"/>
              <a:buNone/>
            </a:pPr>
            <a:r>
              <a:rPr lang="en" sz="1100" i="1">
                <a:solidFill>
                  <a:schemeClr val="dk1"/>
                </a:solidFill>
                <a:latin typeface="Trebuchet MS"/>
                <a:ea typeface="Trebuchet MS"/>
                <a:cs typeface="Trebuchet MS"/>
                <a:sym typeface="Trebuchet MS"/>
              </a:rPr>
              <a:t>Source: Astroten, TAM, and Red C (2024)</a:t>
            </a:r>
            <a:endParaRPr sz="1100" i="1">
              <a:solidFill>
                <a:schemeClr val="dk1"/>
              </a:solidFill>
              <a:latin typeface="Trebuchet MS"/>
              <a:ea typeface="Trebuchet MS"/>
              <a:cs typeface="Trebuchet MS"/>
              <a:sym typeface="Trebuchet MS"/>
            </a:endParaRPr>
          </a:p>
          <a:p>
            <a:pPr marL="0" lvl="0" indent="0" algn="l" rtl="0">
              <a:spcBef>
                <a:spcPts val="0"/>
              </a:spcBef>
              <a:spcAft>
                <a:spcPts val="0"/>
              </a:spcAft>
              <a:buClr>
                <a:srgbClr val="000000"/>
              </a:buClr>
              <a:buSzPts val="1100"/>
              <a:buFont typeface="Trebuchet MS"/>
              <a:buNone/>
            </a:pPr>
            <a:endParaRPr sz="1100" i="1">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3"/>
          <p:cNvPicPr preferRelativeResize="0"/>
          <p:nvPr/>
        </p:nvPicPr>
        <p:blipFill rotWithShape="1">
          <a:blip r:embed="rId3">
            <a:alphaModFix/>
          </a:blip>
          <a:srcRect/>
          <a:stretch/>
        </p:blipFill>
        <p:spPr>
          <a:xfrm>
            <a:off x="2236700" y="-52275"/>
            <a:ext cx="4240301" cy="51957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0" title="Chart"/>
          <p:cNvPicPr preferRelativeResize="0"/>
          <p:nvPr/>
        </p:nvPicPr>
        <p:blipFill>
          <a:blip r:embed="rId3">
            <a:alphaModFix/>
          </a:blip>
          <a:stretch>
            <a:fillRect/>
          </a:stretch>
        </p:blipFill>
        <p:spPr>
          <a:xfrm>
            <a:off x="1603013" y="314025"/>
            <a:ext cx="5937964" cy="4386299"/>
          </a:xfrm>
          <a:prstGeom prst="rect">
            <a:avLst/>
          </a:prstGeom>
          <a:noFill/>
          <a:ln>
            <a:noFill/>
          </a:ln>
        </p:spPr>
      </p:pic>
      <p:sp>
        <p:nvSpPr>
          <p:cNvPr id="329" name="Google Shape;329;p50"/>
          <p:cNvSpPr txBox="1"/>
          <p:nvPr/>
        </p:nvSpPr>
        <p:spPr>
          <a:xfrm>
            <a:off x="4738075" y="1272675"/>
            <a:ext cx="3565800" cy="3074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30" name="Google Shape;330;p50"/>
          <p:cNvSpPr txBox="1"/>
          <p:nvPr/>
        </p:nvSpPr>
        <p:spPr>
          <a:xfrm>
            <a:off x="228600" y="4740295"/>
            <a:ext cx="8210700" cy="234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Trebuchet MS"/>
              <a:buNone/>
            </a:pPr>
            <a:r>
              <a:rPr lang="en" sz="1100" i="1">
                <a:solidFill>
                  <a:schemeClr val="dk1"/>
                </a:solidFill>
                <a:latin typeface="Trebuchet MS"/>
                <a:ea typeface="Trebuchet MS"/>
                <a:cs typeface="Trebuchet MS"/>
                <a:sym typeface="Trebuchet MS"/>
              </a:rPr>
              <a:t>Source: Astroten, TAM, and Red C (2024)</a:t>
            </a:r>
            <a:endParaRPr sz="1100" i="1">
              <a:solidFill>
                <a:schemeClr val="dk1"/>
              </a:solidFill>
              <a:latin typeface="Trebuchet MS"/>
              <a:ea typeface="Trebuchet MS"/>
              <a:cs typeface="Trebuchet MS"/>
              <a:sym typeface="Trebuchet MS"/>
            </a:endParaRPr>
          </a:p>
          <a:p>
            <a:pPr marL="0" lvl="0" indent="0" algn="l" rtl="0">
              <a:spcBef>
                <a:spcPts val="0"/>
              </a:spcBef>
              <a:spcAft>
                <a:spcPts val="0"/>
              </a:spcAft>
              <a:buClr>
                <a:srgbClr val="000000"/>
              </a:buClr>
              <a:buSzPts val="1100"/>
              <a:buFont typeface="Trebuchet MS"/>
              <a:buNone/>
            </a:pPr>
            <a:endParaRPr sz="1100" i="1">
              <a:latin typeface="Trebuchet MS"/>
              <a:ea typeface="Trebuchet MS"/>
              <a:cs typeface="Trebuchet MS"/>
              <a:sym typeface="Trebuchet MS"/>
            </a:endParaRPr>
          </a:p>
        </p:txBody>
      </p:sp>
      <p:sp>
        <p:nvSpPr>
          <p:cNvPr id="331" name="Google Shape;331;p50"/>
          <p:cNvSpPr txBox="1"/>
          <p:nvPr/>
        </p:nvSpPr>
        <p:spPr>
          <a:xfrm>
            <a:off x="3475150" y="1889625"/>
            <a:ext cx="549900" cy="368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latin typeface="Trebuchet MS"/>
                <a:ea typeface="Trebuchet MS"/>
                <a:cs typeface="Trebuchet MS"/>
                <a:sym typeface="Trebuchet MS"/>
              </a:rPr>
              <a:t>24%</a:t>
            </a:r>
            <a:endParaRPr sz="1500" b="1">
              <a:solidFill>
                <a:srgbClr val="000000"/>
              </a:solidFill>
              <a:latin typeface="Trebuchet MS"/>
              <a:ea typeface="Trebuchet MS"/>
              <a:cs typeface="Trebuchet MS"/>
              <a:sym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51" title="Chart"/>
          <p:cNvPicPr preferRelativeResize="0"/>
          <p:nvPr/>
        </p:nvPicPr>
        <p:blipFill>
          <a:blip r:embed="rId3">
            <a:alphaModFix/>
          </a:blip>
          <a:stretch>
            <a:fillRect/>
          </a:stretch>
        </p:blipFill>
        <p:spPr>
          <a:xfrm>
            <a:off x="1603013" y="314025"/>
            <a:ext cx="5937964" cy="4386299"/>
          </a:xfrm>
          <a:prstGeom prst="rect">
            <a:avLst/>
          </a:prstGeom>
          <a:noFill/>
          <a:ln>
            <a:noFill/>
          </a:ln>
        </p:spPr>
      </p:pic>
      <p:sp>
        <p:nvSpPr>
          <p:cNvPr id="337" name="Google Shape;337;p51"/>
          <p:cNvSpPr txBox="1"/>
          <p:nvPr/>
        </p:nvSpPr>
        <p:spPr>
          <a:xfrm>
            <a:off x="228600" y="4740295"/>
            <a:ext cx="8210700" cy="234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Trebuchet MS"/>
              <a:buNone/>
            </a:pPr>
            <a:r>
              <a:rPr lang="en" sz="1100" i="1">
                <a:solidFill>
                  <a:schemeClr val="dk1"/>
                </a:solidFill>
                <a:latin typeface="Trebuchet MS"/>
                <a:ea typeface="Trebuchet MS"/>
                <a:cs typeface="Trebuchet MS"/>
                <a:sym typeface="Trebuchet MS"/>
              </a:rPr>
              <a:t>Source: Astroten, TAM, and Red C (2024)</a:t>
            </a:r>
            <a:endParaRPr sz="1100" i="1">
              <a:solidFill>
                <a:schemeClr val="dk1"/>
              </a:solidFill>
              <a:latin typeface="Trebuchet MS"/>
              <a:ea typeface="Trebuchet MS"/>
              <a:cs typeface="Trebuchet MS"/>
              <a:sym typeface="Trebuchet MS"/>
            </a:endParaRPr>
          </a:p>
          <a:p>
            <a:pPr marL="0" lvl="0" indent="0" algn="l" rtl="0">
              <a:spcBef>
                <a:spcPts val="0"/>
              </a:spcBef>
              <a:spcAft>
                <a:spcPts val="0"/>
              </a:spcAft>
              <a:buClr>
                <a:srgbClr val="000000"/>
              </a:buClr>
              <a:buSzPts val="1100"/>
              <a:buFont typeface="Trebuchet MS"/>
              <a:buNone/>
            </a:pPr>
            <a:endParaRPr sz="1100" i="1">
              <a:latin typeface="Trebuchet MS"/>
              <a:ea typeface="Trebuchet MS"/>
              <a:cs typeface="Trebuchet MS"/>
              <a:sym typeface="Trebuchet MS"/>
            </a:endParaRPr>
          </a:p>
        </p:txBody>
      </p:sp>
      <p:sp>
        <p:nvSpPr>
          <p:cNvPr id="338" name="Google Shape;338;p51"/>
          <p:cNvSpPr txBox="1"/>
          <p:nvPr/>
        </p:nvSpPr>
        <p:spPr>
          <a:xfrm>
            <a:off x="5601700" y="1290950"/>
            <a:ext cx="549900" cy="368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latin typeface="Trebuchet MS"/>
                <a:ea typeface="Trebuchet MS"/>
                <a:cs typeface="Trebuchet MS"/>
                <a:sym typeface="Trebuchet MS"/>
              </a:rPr>
              <a:t>31%</a:t>
            </a:r>
            <a:endParaRPr sz="1500" b="1">
              <a:solidFill>
                <a:srgbClr val="000000"/>
              </a:solidFill>
              <a:latin typeface="Trebuchet MS"/>
              <a:ea typeface="Trebuchet MS"/>
              <a:cs typeface="Trebuchet MS"/>
              <a:sym typeface="Trebuchet MS"/>
            </a:endParaRPr>
          </a:p>
        </p:txBody>
      </p:sp>
      <p:sp>
        <p:nvSpPr>
          <p:cNvPr id="339" name="Google Shape;339;p51"/>
          <p:cNvSpPr txBox="1"/>
          <p:nvPr/>
        </p:nvSpPr>
        <p:spPr>
          <a:xfrm>
            <a:off x="3475150" y="1889625"/>
            <a:ext cx="549900" cy="368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latin typeface="Trebuchet MS"/>
                <a:ea typeface="Trebuchet MS"/>
                <a:cs typeface="Trebuchet MS"/>
                <a:sym typeface="Trebuchet MS"/>
              </a:rPr>
              <a:t>24%</a:t>
            </a:r>
            <a:endParaRPr sz="1500" b="1">
              <a:solidFill>
                <a:srgbClr val="000000"/>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2"/>
          <p:cNvSpPr txBox="1"/>
          <p:nvPr/>
        </p:nvSpPr>
        <p:spPr>
          <a:xfrm>
            <a:off x="228600" y="4740295"/>
            <a:ext cx="8210700" cy="2340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Clr>
                <a:schemeClr val="dk1"/>
              </a:buClr>
              <a:buSzPts val="1100"/>
              <a:buFont typeface="Trebuchet MS"/>
              <a:buNone/>
            </a:pPr>
            <a:r>
              <a:rPr lang="en" sz="1100" i="1">
                <a:solidFill>
                  <a:schemeClr val="dk1"/>
                </a:solidFill>
                <a:latin typeface="Trebuchet MS"/>
                <a:ea typeface="Trebuchet MS"/>
                <a:cs typeface="Trebuchet MS"/>
                <a:sym typeface="Trebuchet MS"/>
              </a:rPr>
              <a:t>Source: Astroten, TAM, and Red C (2024)</a:t>
            </a:r>
            <a:endParaRPr sz="1100" i="1">
              <a:solidFill>
                <a:schemeClr val="dk1"/>
              </a:solidFill>
              <a:latin typeface="Trebuchet MS"/>
              <a:ea typeface="Trebuchet MS"/>
              <a:cs typeface="Trebuchet MS"/>
              <a:sym typeface="Trebuchet MS"/>
            </a:endParaRPr>
          </a:p>
          <a:p>
            <a:pPr marL="0" lvl="0" indent="0" algn="l" rtl="0">
              <a:spcBef>
                <a:spcPts val="0"/>
              </a:spcBef>
              <a:spcAft>
                <a:spcPts val="0"/>
              </a:spcAft>
              <a:buClr>
                <a:srgbClr val="000000"/>
              </a:buClr>
              <a:buSzPts val="1100"/>
              <a:buFont typeface="Trebuchet MS"/>
              <a:buNone/>
            </a:pPr>
            <a:endParaRPr sz="1100" i="1">
              <a:latin typeface="Trebuchet MS"/>
              <a:ea typeface="Trebuchet MS"/>
              <a:cs typeface="Trebuchet MS"/>
              <a:sym typeface="Trebuchet MS"/>
            </a:endParaRPr>
          </a:p>
        </p:txBody>
      </p:sp>
      <p:pic>
        <p:nvPicPr>
          <p:cNvPr id="345" name="Google Shape;345;p52" title="Chart"/>
          <p:cNvPicPr preferRelativeResize="0"/>
          <p:nvPr/>
        </p:nvPicPr>
        <p:blipFill>
          <a:blip r:embed="rId3">
            <a:alphaModFix/>
          </a:blip>
          <a:stretch>
            <a:fillRect/>
          </a:stretch>
        </p:blipFill>
        <p:spPr>
          <a:xfrm>
            <a:off x="1603013" y="314025"/>
            <a:ext cx="5937964" cy="4386299"/>
          </a:xfrm>
          <a:prstGeom prst="rect">
            <a:avLst/>
          </a:prstGeom>
          <a:noFill/>
          <a:ln>
            <a:noFill/>
          </a:ln>
        </p:spPr>
      </p:pic>
      <p:sp>
        <p:nvSpPr>
          <p:cNvPr id="346" name="Google Shape;346;p52"/>
          <p:cNvSpPr txBox="1"/>
          <p:nvPr/>
        </p:nvSpPr>
        <p:spPr>
          <a:xfrm>
            <a:off x="7031025" y="2310200"/>
            <a:ext cx="1594500" cy="8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latin typeface="Trebuchet MS"/>
                <a:ea typeface="Trebuchet MS"/>
                <a:cs typeface="Trebuchet MS"/>
                <a:sym typeface="Trebuchet MS"/>
              </a:rPr>
              <a:t>+29</a:t>
            </a:r>
            <a:r>
              <a:rPr lang="en" sz="4000" b="1">
                <a:solidFill>
                  <a:srgbClr val="000000"/>
                </a:solidFill>
                <a:latin typeface="Trebuchet MS"/>
                <a:ea typeface="Trebuchet MS"/>
                <a:cs typeface="Trebuchet MS"/>
                <a:sym typeface="Trebuchet MS"/>
              </a:rPr>
              <a:t>%</a:t>
            </a:r>
            <a:endParaRPr sz="4000" b="1">
              <a:solidFill>
                <a:srgbClr val="000000"/>
              </a:solidFill>
              <a:latin typeface="Trebuchet MS"/>
              <a:ea typeface="Trebuchet MS"/>
              <a:cs typeface="Trebuchet MS"/>
              <a:sym typeface="Trebuchet MS"/>
            </a:endParaRPr>
          </a:p>
        </p:txBody>
      </p:sp>
      <p:sp>
        <p:nvSpPr>
          <p:cNvPr id="347" name="Google Shape;347;p52"/>
          <p:cNvSpPr txBox="1"/>
          <p:nvPr/>
        </p:nvSpPr>
        <p:spPr>
          <a:xfrm>
            <a:off x="3475150" y="1889625"/>
            <a:ext cx="549900" cy="368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latin typeface="Trebuchet MS"/>
                <a:ea typeface="Trebuchet MS"/>
                <a:cs typeface="Trebuchet MS"/>
                <a:sym typeface="Trebuchet MS"/>
              </a:rPr>
              <a:t>24%</a:t>
            </a:r>
            <a:endParaRPr sz="1500" b="1">
              <a:solidFill>
                <a:srgbClr val="000000"/>
              </a:solidFill>
              <a:latin typeface="Trebuchet MS"/>
              <a:ea typeface="Trebuchet MS"/>
              <a:cs typeface="Trebuchet MS"/>
              <a:sym typeface="Trebuchet MS"/>
            </a:endParaRPr>
          </a:p>
        </p:txBody>
      </p:sp>
      <p:sp>
        <p:nvSpPr>
          <p:cNvPr id="348" name="Google Shape;348;p52"/>
          <p:cNvSpPr txBox="1"/>
          <p:nvPr/>
        </p:nvSpPr>
        <p:spPr>
          <a:xfrm>
            <a:off x="5601700" y="1290950"/>
            <a:ext cx="549900" cy="3687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latin typeface="Trebuchet MS"/>
                <a:ea typeface="Trebuchet MS"/>
                <a:cs typeface="Trebuchet MS"/>
                <a:sym typeface="Trebuchet MS"/>
              </a:rPr>
              <a:t>31%</a:t>
            </a:r>
            <a:endParaRPr sz="1500" b="1">
              <a:solidFill>
                <a:srgbClr val="000000"/>
              </a:solidFill>
              <a:latin typeface="Trebuchet MS"/>
              <a:ea typeface="Trebuchet MS"/>
              <a:cs typeface="Trebuchet MS"/>
              <a:sym typeface="Trebuchet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3"/>
          <p:cNvSpPr txBox="1">
            <a:spLocks noGrp="1"/>
          </p:cNvSpPr>
          <p:nvPr>
            <p:ph type="title"/>
          </p:nvPr>
        </p:nvSpPr>
        <p:spPr>
          <a:xfrm>
            <a:off x="552450" y="7619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434343"/>
              </a:buClr>
              <a:buSzPts val="3300"/>
              <a:buFont typeface="Trebuchet MS"/>
              <a:buNone/>
            </a:pPr>
            <a:r>
              <a:rPr lang="en" b="1">
                <a:solidFill>
                  <a:srgbClr val="434343"/>
                </a:solidFill>
                <a:latin typeface="Trebuchet MS"/>
                <a:ea typeface="Trebuchet MS"/>
                <a:cs typeface="Trebuchet MS"/>
                <a:sym typeface="Trebuchet MS"/>
              </a:rPr>
              <a:t>Summary</a:t>
            </a:r>
            <a:endParaRPr b="1">
              <a:solidFill>
                <a:srgbClr val="434343"/>
              </a:solidFill>
              <a:latin typeface="Trebuchet MS"/>
              <a:ea typeface="Trebuchet MS"/>
              <a:cs typeface="Trebuchet MS"/>
              <a:sym typeface="Trebuchet MS"/>
            </a:endParaRPr>
          </a:p>
        </p:txBody>
      </p:sp>
      <p:sp>
        <p:nvSpPr>
          <p:cNvPr id="354" name="Google Shape;354;p53"/>
          <p:cNvSpPr txBox="1">
            <a:spLocks noGrp="1"/>
          </p:cNvSpPr>
          <p:nvPr>
            <p:ph type="body" idx="1"/>
          </p:nvPr>
        </p:nvSpPr>
        <p:spPr>
          <a:xfrm>
            <a:off x="552450" y="1083225"/>
            <a:ext cx="8517600" cy="3973500"/>
          </a:xfrm>
          <a:prstGeom prst="rect">
            <a:avLst/>
          </a:prstGeom>
          <a:noFill/>
          <a:ln>
            <a:noFill/>
          </a:ln>
        </p:spPr>
        <p:txBody>
          <a:bodyPr spcFirstLastPara="1" wrap="square" lIns="68575" tIns="34275" rIns="68575" bIns="34275" anchor="t" anchorCtr="0">
            <a:noAutofit/>
          </a:bodyPr>
          <a:lstStyle/>
          <a:p>
            <a:pPr marL="0" lvl="0" indent="0" algn="l" rtl="0">
              <a:spcBef>
                <a:spcPts val="800"/>
              </a:spcBef>
              <a:spcAft>
                <a:spcPts val="0"/>
              </a:spcAft>
              <a:buClr>
                <a:srgbClr val="FFCC00"/>
              </a:buClr>
              <a:buSzPts val="2600"/>
              <a:buNone/>
            </a:pPr>
            <a:r>
              <a:rPr lang="en" sz="1500" b="1" u="sng">
                <a:solidFill>
                  <a:srgbClr val="434343"/>
                </a:solidFill>
                <a:latin typeface="Trebuchet MS"/>
                <a:ea typeface="Trebuchet MS"/>
                <a:cs typeface="Trebuchet MS"/>
                <a:sym typeface="Trebuchet MS"/>
              </a:rPr>
              <a:t>What Makes Uninformed Experts Influential?</a:t>
            </a:r>
            <a:endParaRPr sz="1500">
              <a:solidFill>
                <a:srgbClr val="434343"/>
              </a:solidFill>
              <a:latin typeface="Trebuchet MS"/>
              <a:ea typeface="Trebuchet MS"/>
              <a:cs typeface="Trebuchet MS"/>
              <a:sym typeface="Trebuchet MS"/>
            </a:endParaRPr>
          </a:p>
          <a:p>
            <a:pPr marL="0" lvl="0" indent="0" algn="l" rtl="0">
              <a:spcBef>
                <a:spcPts val="800"/>
              </a:spcBef>
              <a:spcAft>
                <a:spcPts val="0"/>
              </a:spcAft>
              <a:buNone/>
            </a:pPr>
            <a:endParaRPr sz="100">
              <a:solidFill>
                <a:srgbClr val="434343"/>
              </a:solidFill>
              <a:latin typeface="Trebuchet MS"/>
              <a:ea typeface="Trebuchet MS"/>
              <a:cs typeface="Trebuchet MS"/>
              <a:sym typeface="Trebuchet MS"/>
            </a:endParaRPr>
          </a:p>
          <a:p>
            <a:pPr marL="0" lvl="0" indent="0" algn="l" rtl="0">
              <a:spcBef>
                <a:spcPts val="800"/>
              </a:spcBef>
              <a:spcAft>
                <a:spcPts val="0"/>
              </a:spcAft>
              <a:buNone/>
            </a:pPr>
            <a:r>
              <a:rPr lang="en" sz="1500" b="1">
                <a:solidFill>
                  <a:srgbClr val="434343"/>
                </a:solidFill>
                <a:latin typeface="Trebuchet MS"/>
                <a:ea typeface="Trebuchet MS"/>
                <a:cs typeface="Trebuchet MS"/>
                <a:sym typeface="Trebuchet MS"/>
              </a:rPr>
              <a:t>Halo Effect: </a:t>
            </a:r>
            <a:r>
              <a:rPr lang="en" sz="1500">
                <a:solidFill>
                  <a:srgbClr val="434343"/>
                </a:solidFill>
                <a:latin typeface="Trebuchet MS"/>
                <a:ea typeface="Trebuchet MS"/>
                <a:cs typeface="Trebuchet MS"/>
                <a:sym typeface="Trebuchet MS"/>
              </a:rPr>
              <a:t>Positive traits in one area rub off on other, unrelated areas (e.g. confident = knowledgeable)</a:t>
            </a:r>
            <a:endParaRPr sz="1500">
              <a:solidFill>
                <a:srgbClr val="434343"/>
              </a:solidFill>
              <a:latin typeface="Trebuchet MS"/>
              <a:ea typeface="Trebuchet MS"/>
              <a:cs typeface="Trebuchet MS"/>
              <a:sym typeface="Trebuchet MS"/>
            </a:endParaRPr>
          </a:p>
          <a:p>
            <a:pPr marL="0" lvl="0" indent="0" algn="l" rtl="0">
              <a:spcBef>
                <a:spcPts val="800"/>
              </a:spcBef>
              <a:spcAft>
                <a:spcPts val="0"/>
              </a:spcAft>
              <a:buNone/>
            </a:pPr>
            <a:endParaRPr sz="500">
              <a:solidFill>
                <a:srgbClr val="434343"/>
              </a:solidFill>
              <a:latin typeface="Trebuchet MS"/>
              <a:ea typeface="Trebuchet MS"/>
              <a:cs typeface="Trebuchet MS"/>
              <a:sym typeface="Trebuchet MS"/>
            </a:endParaRPr>
          </a:p>
          <a:p>
            <a:pPr marL="0" lvl="0" indent="0" algn="l" rtl="0">
              <a:spcBef>
                <a:spcPts val="800"/>
              </a:spcBef>
              <a:spcAft>
                <a:spcPts val="0"/>
              </a:spcAft>
              <a:buNone/>
            </a:pPr>
            <a:r>
              <a:rPr lang="en" sz="1500" b="1">
                <a:solidFill>
                  <a:srgbClr val="434343"/>
                </a:solidFill>
                <a:latin typeface="Trebuchet MS"/>
                <a:ea typeface="Trebuchet MS"/>
                <a:cs typeface="Trebuchet MS"/>
                <a:sym typeface="Trebuchet MS"/>
              </a:rPr>
              <a:t>Rhyme as Reason:</a:t>
            </a:r>
            <a:r>
              <a:rPr lang="en" sz="1500">
                <a:solidFill>
                  <a:srgbClr val="434343"/>
                </a:solidFill>
                <a:latin typeface="Trebuchet MS"/>
                <a:ea typeface="Trebuchet MS"/>
                <a:cs typeface="Trebuchet MS"/>
                <a:sym typeface="Trebuchet MS"/>
              </a:rPr>
              <a:t> eloquence is often confused with truthfulness </a:t>
            </a:r>
            <a:endParaRPr sz="1500">
              <a:solidFill>
                <a:srgbClr val="434343"/>
              </a:solidFill>
              <a:latin typeface="Trebuchet MS"/>
              <a:ea typeface="Trebuchet MS"/>
              <a:cs typeface="Trebuchet MS"/>
              <a:sym typeface="Trebuchet MS"/>
            </a:endParaRPr>
          </a:p>
          <a:p>
            <a:pPr marL="0" lvl="0" indent="0" algn="l" rtl="0">
              <a:spcBef>
                <a:spcPts val="800"/>
              </a:spcBef>
              <a:spcAft>
                <a:spcPts val="0"/>
              </a:spcAft>
              <a:buNone/>
            </a:pPr>
            <a:endParaRPr sz="500">
              <a:solidFill>
                <a:srgbClr val="434343"/>
              </a:solidFill>
              <a:latin typeface="Trebuchet MS"/>
              <a:ea typeface="Trebuchet MS"/>
              <a:cs typeface="Trebuchet MS"/>
              <a:sym typeface="Trebuchet MS"/>
            </a:endParaRPr>
          </a:p>
          <a:p>
            <a:pPr marL="0" lvl="0" indent="0" algn="l" rtl="0">
              <a:spcBef>
                <a:spcPts val="800"/>
              </a:spcBef>
              <a:spcAft>
                <a:spcPts val="0"/>
              </a:spcAft>
              <a:buNone/>
            </a:pPr>
            <a:r>
              <a:rPr lang="en" sz="1500" b="1">
                <a:solidFill>
                  <a:srgbClr val="434343"/>
                </a:solidFill>
                <a:latin typeface="Trebuchet MS"/>
                <a:ea typeface="Trebuchet MS"/>
                <a:cs typeface="Trebuchet MS"/>
                <a:sym typeface="Trebuchet MS"/>
              </a:rPr>
              <a:t>Illusory Truth Effect: </a:t>
            </a:r>
            <a:r>
              <a:rPr lang="en" sz="1500">
                <a:solidFill>
                  <a:srgbClr val="434343"/>
                </a:solidFill>
                <a:latin typeface="Trebuchet MS"/>
                <a:ea typeface="Trebuchet MS"/>
                <a:cs typeface="Trebuchet MS"/>
                <a:sym typeface="Trebuchet MS"/>
              </a:rPr>
              <a:t>we’re more likely to believe a lie if its repeated</a:t>
            </a:r>
            <a:endParaRPr sz="1500">
              <a:solidFill>
                <a:srgbClr val="434343"/>
              </a:solidFill>
              <a:latin typeface="Trebuchet MS"/>
              <a:ea typeface="Trebuchet MS"/>
              <a:cs typeface="Trebuchet MS"/>
              <a:sym typeface="Trebuchet MS"/>
            </a:endParaRPr>
          </a:p>
          <a:p>
            <a:pPr marL="0" lvl="0" indent="0" algn="l" rtl="0">
              <a:spcBef>
                <a:spcPts val="800"/>
              </a:spcBef>
              <a:spcAft>
                <a:spcPts val="0"/>
              </a:spcAft>
              <a:buNone/>
            </a:pPr>
            <a:endParaRPr sz="1500">
              <a:solidFill>
                <a:srgbClr val="434343"/>
              </a:solidFill>
              <a:latin typeface="Trebuchet MS"/>
              <a:ea typeface="Trebuchet MS"/>
              <a:cs typeface="Trebuchet MS"/>
              <a:sym typeface="Trebuchet MS"/>
            </a:endParaRPr>
          </a:p>
          <a:p>
            <a:pPr marL="0" lvl="0" indent="0" algn="l" rtl="0">
              <a:spcBef>
                <a:spcPts val="800"/>
              </a:spcBef>
              <a:spcAft>
                <a:spcPts val="0"/>
              </a:spcAft>
              <a:buClr>
                <a:srgbClr val="FFCC00"/>
              </a:buClr>
              <a:buSzPts val="2600"/>
              <a:buFont typeface="Arial"/>
              <a:buNone/>
            </a:pPr>
            <a:r>
              <a:rPr lang="en" sz="1500" b="1" u="sng">
                <a:solidFill>
                  <a:srgbClr val="434343"/>
                </a:solidFill>
                <a:latin typeface="Trebuchet MS"/>
                <a:ea typeface="Trebuchet MS"/>
                <a:cs typeface="Trebuchet MS"/>
                <a:sym typeface="Trebuchet MS"/>
              </a:rPr>
              <a:t>How Can Brands Boost Trust?</a:t>
            </a:r>
            <a:endParaRPr sz="1500" b="1" u="sng">
              <a:solidFill>
                <a:srgbClr val="434343"/>
              </a:solidFill>
              <a:latin typeface="Trebuchet MS"/>
              <a:ea typeface="Trebuchet MS"/>
              <a:cs typeface="Trebuchet MS"/>
              <a:sym typeface="Trebuchet MS"/>
            </a:endParaRPr>
          </a:p>
          <a:p>
            <a:pPr marL="0" lvl="0" indent="0" algn="l" rtl="0">
              <a:spcBef>
                <a:spcPts val="800"/>
              </a:spcBef>
              <a:spcAft>
                <a:spcPts val="0"/>
              </a:spcAft>
              <a:buClr>
                <a:srgbClr val="FFCC00"/>
              </a:buClr>
              <a:buSzPts val="2600"/>
              <a:buFont typeface="Arial"/>
              <a:buNone/>
            </a:pPr>
            <a:endParaRPr sz="100" b="1" u="sng">
              <a:solidFill>
                <a:srgbClr val="434343"/>
              </a:solidFill>
              <a:latin typeface="Trebuchet MS"/>
              <a:ea typeface="Trebuchet MS"/>
              <a:cs typeface="Trebuchet MS"/>
              <a:sym typeface="Trebuchet MS"/>
            </a:endParaRPr>
          </a:p>
          <a:p>
            <a:pPr marL="0" lvl="0" indent="0" algn="l" rtl="0">
              <a:spcBef>
                <a:spcPts val="800"/>
              </a:spcBef>
              <a:spcAft>
                <a:spcPts val="0"/>
              </a:spcAft>
              <a:buClr>
                <a:schemeClr val="dk1"/>
              </a:buClr>
              <a:buSzPts val="1100"/>
              <a:buNone/>
            </a:pPr>
            <a:r>
              <a:rPr lang="en" sz="1500" b="1">
                <a:solidFill>
                  <a:srgbClr val="434343"/>
                </a:solidFill>
                <a:latin typeface="Trebuchet MS"/>
                <a:ea typeface="Trebuchet MS"/>
                <a:cs typeface="Trebuchet MS"/>
                <a:sym typeface="Trebuchet MS"/>
              </a:rPr>
              <a:t>Stolen Thunder</a:t>
            </a:r>
            <a:r>
              <a:rPr lang="en" sz="1500">
                <a:solidFill>
                  <a:srgbClr val="434343"/>
                </a:solidFill>
                <a:latin typeface="Trebuchet MS"/>
                <a:ea typeface="Trebuchet MS"/>
                <a:cs typeface="Trebuchet MS"/>
                <a:sym typeface="Trebuchet MS"/>
              </a:rPr>
              <a:t>: Reduce the impact of negative information by admitting to it publicly</a:t>
            </a:r>
            <a:endParaRPr sz="1500">
              <a:solidFill>
                <a:srgbClr val="434343"/>
              </a:solidFill>
              <a:latin typeface="Trebuchet MS"/>
              <a:ea typeface="Trebuchet MS"/>
              <a:cs typeface="Trebuchet MS"/>
              <a:sym typeface="Trebuchet MS"/>
            </a:endParaRPr>
          </a:p>
          <a:p>
            <a:pPr marL="0" lvl="0" indent="0" algn="l" rtl="0">
              <a:spcBef>
                <a:spcPts val="800"/>
              </a:spcBef>
              <a:spcAft>
                <a:spcPts val="0"/>
              </a:spcAft>
              <a:buClr>
                <a:schemeClr val="dk1"/>
              </a:buClr>
              <a:buSzPts val="1100"/>
              <a:buNone/>
            </a:pPr>
            <a:endParaRPr sz="500">
              <a:solidFill>
                <a:srgbClr val="434343"/>
              </a:solidFill>
              <a:latin typeface="Trebuchet MS"/>
              <a:ea typeface="Trebuchet MS"/>
              <a:cs typeface="Trebuchet MS"/>
              <a:sym typeface="Trebuchet MS"/>
            </a:endParaRPr>
          </a:p>
          <a:p>
            <a:pPr marL="0" lvl="0" indent="0" algn="l" rtl="0">
              <a:spcBef>
                <a:spcPts val="800"/>
              </a:spcBef>
              <a:spcAft>
                <a:spcPts val="0"/>
              </a:spcAft>
              <a:buClr>
                <a:schemeClr val="dk1"/>
              </a:buClr>
              <a:buSzPts val="1100"/>
              <a:buNone/>
            </a:pPr>
            <a:r>
              <a:rPr lang="en" sz="1500" b="1">
                <a:solidFill>
                  <a:srgbClr val="434343"/>
                </a:solidFill>
                <a:latin typeface="Trebuchet MS"/>
                <a:ea typeface="Trebuchet MS"/>
                <a:cs typeface="Trebuchet MS"/>
                <a:sym typeface="Trebuchet MS"/>
              </a:rPr>
              <a:t>Precision</a:t>
            </a:r>
            <a:r>
              <a:rPr lang="en" sz="1500">
                <a:solidFill>
                  <a:srgbClr val="434343"/>
                </a:solidFill>
                <a:latin typeface="Trebuchet MS"/>
                <a:ea typeface="Trebuchet MS"/>
                <a:cs typeface="Trebuchet MS"/>
                <a:sym typeface="Trebuchet MS"/>
              </a:rPr>
              <a:t>: use precise, rather than rounded numbers</a:t>
            </a:r>
            <a:endParaRPr sz="1500">
              <a:solidFill>
                <a:srgbClr val="434343"/>
              </a:solidFill>
              <a:latin typeface="Trebuchet MS"/>
              <a:ea typeface="Trebuchet MS"/>
              <a:cs typeface="Trebuchet MS"/>
              <a:sym typeface="Trebuchet MS"/>
            </a:endParaRPr>
          </a:p>
          <a:p>
            <a:pPr marL="0" lvl="0" indent="0" algn="l" rtl="0">
              <a:spcBef>
                <a:spcPts val="800"/>
              </a:spcBef>
              <a:spcAft>
                <a:spcPts val="0"/>
              </a:spcAft>
              <a:buClr>
                <a:schemeClr val="dk1"/>
              </a:buClr>
              <a:buSzPts val="1100"/>
              <a:buNone/>
            </a:pPr>
            <a:endParaRPr sz="500">
              <a:solidFill>
                <a:srgbClr val="434343"/>
              </a:solidFill>
              <a:latin typeface="Trebuchet MS"/>
              <a:ea typeface="Trebuchet MS"/>
              <a:cs typeface="Trebuchet MS"/>
              <a:sym typeface="Trebuchet MS"/>
            </a:endParaRPr>
          </a:p>
          <a:p>
            <a:pPr marL="0" lvl="0" indent="0" algn="l" rtl="0">
              <a:spcBef>
                <a:spcPts val="800"/>
              </a:spcBef>
              <a:spcAft>
                <a:spcPts val="0"/>
              </a:spcAft>
              <a:buClr>
                <a:schemeClr val="dk1"/>
              </a:buClr>
              <a:buSzPts val="1100"/>
              <a:buNone/>
            </a:pPr>
            <a:r>
              <a:rPr lang="en" sz="1500" b="1">
                <a:solidFill>
                  <a:srgbClr val="434343"/>
                </a:solidFill>
                <a:latin typeface="Trebuchet MS"/>
                <a:ea typeface="Trebuchet MS"/>
                <a:cs typeface="Trebuchet MS"/>
                <a:sym typeface="Trebuchet MS"/>
              </a:rPr>
              <a:t>Public statements</a:t>
            </a:r>
            <a:r>
              <a:rPr lang="en" sz="1500">
                <a:solidFill>
                  <a:srgbClr val="434343"/>
                </a:solidFill>
                <a:latin typeface="Trebuchet MS"/>
                <a:ea typeface="Trebuchet MS"/>
                <a:cs typeface="Trebuchet MS"/>
                <a:sym typeface="Trebuchet MS"/>
              </a:rPr>
              <a:t>: public statements are more believable than private promises</a:t>
            </a:r>
            <a:endParaRPr sz="1500">
              <a:solidFill>
                <a:srgbClr val="434343"/>
              </a:solidFill>
              <a:latin typeface="Trebuchet MS"/>
              <a:ea typeface="Trebuchet MS"/>
              <a:cs typeface="Trebuchet MS"/>
              <a:sym typeface="Trebuchet MS"/>
            </a:endParaRPr>
          </a:p>
        </p:txBody>
      </p:sp>
      <p:pic>
        <p:nvPicPr>
          <p:cNvPr id="355" name="Google Shape;355;p53"/>
          <p:cNvPicPr preferRelativeResize="0"/>
          <p:nvPr/>
        </p:nvPicPr>
        <p:blipFill rotWithShape="1">
          <a:blip r:embed="rId3">
            <a:alphaModFix/>
          </a:blip>
          <a:srcRect t="10120" r="2875" b="2643"/>
          <a:stretch/>
        </p:blipFill>
        <p:spPr>
          <a:xfrm>
            <a:off x="8076550" y="89025"/>
            <a:ext cx="993397" cy="994199"/>
          </a:xfrm>
          <a:prstGeom prst="rect">
            <a:avLst/>
          </a:prstGeom>
          <a:noFill/>
          <a:ln>
            <a:noFill/>
          </a:ln>
        </p:spPr>
      </p:pic>
      <p:pic>
        <p:nvPicPr>
          <p:cNvPr id="356" name="Google Shape;356;p53"/>
          <p:cNvPicPr preferRelativeResize="0"/>
          <p:nvPr/>
        </p:nvPicPr>
        <p:blipFill>
          <a:blip r:embed="rId4">
            <a:alphaModFix/>
          </a:blip>
          <a:stretch>
            <a:fillRect/>
          </a:stretch>
        </p:blipFill>
        <p:spPr>
          <a:xfrm>
            <a:off x="505800" y="234400"/>
            <a:ext cx="2262201" cy="703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54"/>
          <p:cNvPicPr preferRelativeResize="0"/>
          <p:nvPr/>
        </p:nvPicPr>
        <p:blipFill rotWithShape="1">
          <a:blip r:embed="rId3">
            <a:alphaModFix/>
          </a:blip>
          <a:srcRect/>
          <a:stretch/>
        </p:blipFill>
        <p:spPr>
          <a:xfrm>
            <a:off x="1436437" y="1110963"/>
            <a:ext cx="1894429" cy="2921544"/>
          </a:xfrm>
          <a:prstGeom prst="rect">
            <a:avLst/>
          </a:prstGeom>
          <a:noFill/>
          <a:ln>
            <a:noFill/>
          </a:ln>
          <a:effectLst>
            <a:outerShdw blurRad="57150" dist="19050" dir="5400000" algn="bl" rotWithShape="0">
              <a:srgbClr val="000000">
                <a:alpha val="50000"/>
              </a:srgbClr>
            </a:outerShdw>
          </a:effectLst>
        </p:spPr>
      </p:pic>
      <p:pic>
        <p:nvPicPr>
          <p:cNvPr id="362" name="Google Shape;362;p54"/>
          <p:cNvPicPr preferRelativeResize="0"/>
          <p:nvPr/>
        </p:nvPicPr>
        <p:blipFill rotWithShape="1">
          <a:blip r:embed="rId4">
            <a:alphaModFix/>
          </a:blip>
          <a:srcRect/>
          <a:stretch/>
        </p:blipFill>
        <p:spPr>
          <a:xfrm>
            <a:off x="3624790" y="1111125"/>
            <a:ext cx="1894426" cy="2921225"/>
          </a:xfrm>
          <a:prstGeom prst="rect">
            <a:avLst/>
          </a:prstGeom>
          <a:noFill/>
          <a:ln>
            <a:noFill/>
          </a:ln>
          <a:effectLst>
            <a:outerShdw blurRad="57150" dist="19050" dir="5400000" algn="bl" rotWithShape="0">
              <a:srgbClr val="000000">
                <a:alpha val="50000"/>
              </a:srgbClr>
            </a:outerShdw>
          </a:effectLst>
        </p:spPr>
      </p:pic>
      <p:pic>
        <p:nvPicPr>
          <p:cNvPr id="363" name="Google Shape;363;p54"/>
          <p:cNvPicPr preferRelativeResize="0"/>
          <p:nvPr/>
        </p:nvPicPr>
        <p:blipFill>
          <a:blip r:embed="rId5">
            <a:alphaModFix/>
          </a:blip>
          <a:stretch>
            <a:fillRect/>
          </a:stretch>
        </p:blipFill>
        <p:spPr>
          <a:xfrm>
            <a:off x="5813134" y="1107000"/>
            <a:ext cx="1894432" cy="29295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804FDAEA-235C-6899-4931-508559B23AE5}"/>
            </a:ext>
          </a:extLst>
        </p:cNvPr>
        <p:cNvGrpSpPr/>
        <p:nvPr/>
      </p:nvGrpSpPr>
      <p:grpSpPr>
        <a:xfrm>
          <a:off x="0" y="0"/>
          <a:ext cx="0" cy="0"/>
          <a:chOff x="0" y="0"/>
          <a:chExt cx="0" cy="0"/>
        </a:xfrm>
      </p:grpSpPr>
      <p:pic>
        <p:nvPicPr>
          <p:cNvPr id="91" name="Google Shape;91;p21">
            <a:extLst>
              <a:ext uri="{FF2B5EF4-FFF2-40B4-BE49-F238E27FC236}">
                <a16:creationId xmlns:a16="http://schemas.microsoft.com/office/drawing/2014/main" id="{7B7EEA82-1C74-C127-D107-3F262B55F812}"/>
              </a:ext>
            </a:extLst>
          </p:cNvPr>
          <p:cNvPicPr preferRelativeResize="0"/>
          <p:nvPr/>
        </p:nvPicPr>
        <p:blipFill>
          <a:blip r:embed="rId3">
            <a:alphaModFix/>
          </a:blip>
          <a:stretch>
            <a:fillRect/>
          </a:stretch>
        </p:blipFill>
        <p:spPr>
          <a:xfrm>
            <a:off x="0" y="0"/>
            <a:ext cx="9144000" cy="5143500"/>
          </a:xfrm>
          <a:prstGeom prst="rect">
            <a:avLst/>
          </a:prstGeom>
          <a:noFill/>
          <a:ln>
            <a:noFill/>
          </a:ln>
        </p:spPr>
      </p:pic>
      <p:sp>
        <p:nvSpPr>
          <p:cNvPr id="92" name="Google Shape;92;p21">
            <a:extLst>
              <a:ext uri="{FF2B5EF4-FFF2-40B4-BE49-F238E27FC236}">
                <a16:creationId xmlns:a16="http://schemas.microsoft.com/office/drawing/2014/main" id="{93D17E8B-4545-5A5E-EC40-001E21119370}"/>
              </a:ext>
            </a:extLst>
          </p:cNvPr>
          <p:cNvSpPr txBox="1">
            <a:spLocks noGrp="1"/>
          </p:cNvSpPr>
          <p:nvPr>
            <p:ph type="ctrTitle"/>
          </p:nvPr>
        </p:nvSpPr>
        <p:spPr>
          <a:xfrm>
            <a:off x="131625" y="1316500"/>
            <a:ext cx="7337680" cy="17907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Trebuchet MS"/>
              <a:buNone/>
            </a:pPr>
            <a:r>
              <a:rPr lang="en" sz="4100" b="1" dirty="0">
                <a:highlight>
                  <a:srgbClr val="FFC708"/>
                </a:highlight>
                <a:latin typeface="Trebuchet MS"/>
                <a:ea typeface="Trebuchet MS"/>
                <a:cs typeface="Trebuchet MS"/>
                <a:sym typeface="Trebuchet MS"/>
              </a:rPr>
              <a:t>Half-informed and Fully Confident:</a:t>
            </a:r>
            <a:br>
              <a:rPr lang="en" sz="4100" b="1" dirty="0">
                <a:highlight>
                  <a:srgbClr val="FFC708"/>
                </a:highlight>
                <a:latin typeface="Trebuchet MS"/>
                <a:ea typeface="Trebuchet MS"/>
                <a:cs typeface="Trebuchet MS"/>
                <a:sym typeface="Trebuchet MS"/>
              </a:rPr>
            </a:br>
            <a:r>
              <a:rPr lang="en" sz="3200" b="1" dirty="0">
                <a:highlight>
                  <a:srgbClr val="FFC708"/>
                </a:highlight>
                <a:latin typeface="Trebuchet MS"/>
                <a:ea typeface="Trebuchet MS"/>
                <a:cs typeface="Trebuchet MS"/>
                <a:sym typeface="Trebuchet MS"/>
              </a:rPr>
              <a:t>The Behavioural Science Behind Uninformed Experts</a:t>
            </a:r>
            <a:endParaRPr sz="5900" b="1" dirty="0">
              <a:latin typeface="Trebuchet MS"/>
              <a:ea typeface="Trebuchet MS"/>
              <a:cs typeface="Trebuchet MS"/>
              <a:sym typeface="Trebuchet MS"/>
            </a:endParaRPr>
          </a:p>
        </p:txBody>
      </p:sp>
      <p:sp>
        <p:nvSpPr>
          <p:cNvPr id="93" name="Google Shape;93;p21">
            <a:extLst>
              <a:ext uri="{FF2B5EF4-FFF2-40B4-BE49-F238E27FC236}">
                <a16:creationId xmlns:a16="http://schemas.microsoft.com/office/drawing/2014/main" id="{79A89ABB-B1E3-83A7-963B-7BBBD55A640B}"/>
              </a:ext>
            </a:extLst>
          </p:cNvPr>
          <p:cNvSpPr txBox="1"/>
          <p:nvPr/>
        </p:nvSpPr>
        <p:spPr>
          <a:xfrm>
            <a:off x="128305" y="3562608"/>
            <a:ext cx="7341000" cy="11751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100"/>
              <a:buFont typeface="Arial"/>
              <a:buNone/>
            </a:pPr>
            <a:r>
              <a:rPr lang="en" sz="2100" b="0" i="0" u="none" strike="noStrike" cap="none" dirty="0">
                <a:solidFill>
                  <a:schemeClr val="dk1"/>
                </a:solidFill>
                <a:highlight>
                  <a:srgbClr val="FFC708"/>
                </a:highlight>
                <a:latin typeface="Trebuchet MS"/>
                <a:ea typeface="Trebuchet MS"/>
                <a:cs typeface="Trebuchet MS"/>
                <a:sym typeface="Trebuchet MS"/>
              </a:rPr>
              <a:t>Richard Shotton</a:t>
            </a:r>
            <a:endParaRPr sz="1100" b="0" i="0" u="none" strike="noStrike" cap="none" dirty="0">
              <a:solidFill>
                <a:srgbClr val="000000"/>
              </a:solidFill>
              <a:latin typeface="Arial"/>
              <a:ea typeface="Arial"/>
              <a:cs typeface="Arial"/>
              <a:sym typeface="Arial"/>
            </a:endParaRPr>
          </a:p>
          <a:p>
            <a:pPr marL="0" marR="0" lvl="0" indent="0" algn="l" rtl="0">
              <a:lnSpc>
                <a:spcPct val="90000"/>
              </a:lnSpc>
              <a:spcBef>
                <a:spcPts val="800"/>
              </a:spcBef>
              <a:spcAft>
                <a:spcPts val="0"/>
              </a:spcAft>
              <a:buClr>
                <a:schemeClr val="dk1"/>
              </a:buClr>
              <a:buSzPts val="2100"/>
              <a:buFont typeface="Arial"/>
              <a:buNone/>
            </a:pPr>
            <a:r>
              <a:rPr lang="en" sz="2100" b="0" i="1" u="none" strike="noStrike" cap="none" dirty="0">
                <a:solidFill>
                  <a:schemeClr val="dk1"/>
                </a:solidFill>
                <a:highlight>
                  <a:srgbClr val="FFC708"/>
                </a:highlight>
                <a:latin typeface="Trebuchet MS"/>
                <a:ea typeface="Trebuchet MS"/>
                <a:cs typeface="Trebuchet MS"/>
                <a:sym typeface="Trebuchet MS"/>
              </a:rPr>
              <a:t>The Choice Factory </a:t>
            </a:r>
            <a:r>
              <a:rPr lang="en" sz="2100" i="1" dirty="0">
                <a:solidFill>
                  <a:schemeClr val="dk1"/>
                </a:solidFill>
                <a:highlight>
                  <a:srgbClr val="FFC708"/>
                </a:highlight>
                <a:latin typeface="Trebuchet MS"/>
                <a:ea typeface="Trebuchet MS"/>
                <a:cs typeface="Trebuchet MS"/>
                <a:sym typeface="Trebuchet MS"/>
              </a:rPr>
              <a:t>| The Illusion of Choice</a:t>
            </a:r>
            <a:r>
              <a:rPr lang="en" sz="2100" b="0" i="1" u="none" strike="noStrike" cap="none" dirty="0">
                <a:solidFill>
                  <a:schemeClr val="dk1"/>
                </a:solidFill>
                <a:highlight>
                  <a:srgbClr val="FFC708"/>
                </a:highlight>
                <a:latin typeface="Trebuchet MS"/>
                <a:ea typeface="Trebuchet MS"/>
                <a:cs typeface="Trebuchet MS"/>
                <a:sym typeface="Trebuchet MS"/>
              </a:rPr>
              <a:t> </a:t>
            </a:r>
            <a:endParaRPr sz="1100" b="0" i="0" u="none" strike="noStrike" cap="none" dirty="0">
              <a:solidFill>
                <a:srgbClr val="000000"/>
              </a:solidFill>
              <a:latin typeface="Arial"/>
              <a:ea typeface="Arial"/>
              <a:cs typeface="Arial"/>
              <a:sym typeface="Arial"/>
            </a:endParaRPr>
          </a:p>
          <a:p>
            <a:pPr marL="0" marR="0" lvl="0" indent="0" algn="l" rtl="0">
              <a:lnSpc>
                <a:spcPct val="90000"/>
              </a:lnSpc>
              <a:spcBef>
                <a:spcPts val="800"/>
              </a:spcBef>
              <a:spcAft>
                <a:spcPts val="0"/>
              </a:spcAft>
              <a:buClr>
                <a:schemeClr val="dk1"/>
              </a:buClr>
              <a:buSzPts val="2100"/>
              <a:buFont typeface="Arial"/>
              <a:buNone/>
            </a:pPr>
            <a:r>
              <a:rPr lang="en" sz="2100" b="0" i="0" u="none" strike="noStrike" cap="none" dirty="0">
                <a:solidFill>
                  <a:schemeClr val="dk1"/>
                </a:solidFill>
                <a:highlight>
                  <a:srgbClr val="FFC708"/>
                </a:highlight>
                <a:latin typeface="Trebuchet MS"/>
                <a:ea typeface="Trebuchet MS"/>
                <a:cs typeface="Trebuchet MS"/>
                <a:sym typeface="Trebuchet MS"/>
              </a:rPr>
              <a:t>@rshotton</a:t>
            </a:r>
            <a:endParaRPr sz="2100" b="0" i="0" u="none" strike="noStrike" cap="none" dirty="0">
              <a:solidFill>
                <a:schemeClr val="dk1"/>
              </a:solidFill>
              <a:highlight>
                <a:srgbClr val="FFC708"/>
              </a:highlight>
              <a:latin typeface="Trebuchet MS"/>
              <a:ea typeface="Trebuchet MS"/>
              <a:cs typeface="Trebuchet MS"/>
              <a:sym typeface="Trebuchet MS"/>
            </a:endParaRPr>
          </a:p>
        </p:txBody>
      </p:sp>
      <p:pic>
        <p:nvPicPr>
          <p:cNvPr id="94" name="Google Shape;94;p21" descr="A close up of a logo&#10;&#10;Description automatically generated">
            <a:extLst>
              <a:ext uri="{FF2B5EF4-FFF2-40B4-BE49-F238E27FC236}">
                <a16:creationId xmlns:a16="http://schemas.microsoft.com/office/drawing/2014/main" id="{B0E7F344-01C4-03AD-3DE0-22498DFED728}"/>
              </a:ext>
            </a:extLst>
          </p:cNvPr>
          <p:cNvPicPr preferRelativeResize="0"/>
          <p:nvPr/>
        </p:nvPicPr>
        <p:blipFill rotWithShape="1">
          <a:blip r:embed="rId4">
            <a:alphaModFix/>
          </a:blip>
          <a:srcRect/>
          <a:stretch/>
        </p:blipFill>
        <p:spPr>
          <a:xfrm>
            <a:off x="3638607" y="1578428"/>
            <a:ext cx="7270056" cy="5143501"/>
          </a:xfrm>
          <a:prstGeom prst="rect">
            <a:avLst/>
          </a:prstGeom>
          <a:noFill/>
          <a:ln>
            <a:noFill/>
          </a:ln>
        </p:spPr>
      </p:pic>
    </p:spTree>
    <p:extLst>
      <p:ext uri="{BB962C8B-B14F-4D97-AF65-F5344CB8AC3E}">
        <p14:creationId xmlns:p14="http://schemas.microsoft.com/office/powerpoint/2010/main" val="1838990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4"/>
          <p:cNvSpPr txBox="1">
            <a:spLocks noGrp="1"/>
          </p:cNvSpPr>
          <p:nvPr>
            <p:ph type="body" idx="1"/>
          </p:nvPr>
        </p:nvSpPr>
        <p:spPr>
          <a:xfrm>
            <a:off x="276473" y="547448"/>
            <a:ext cx="8383500" cy="3324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3C444A"/>
              </a:buClr>
              <a:buSzPts val="2400"/>
              <a:buFont typeface="Arial"/>
              <a:buNone/>
            </a:pPr>
            <a:endParaRPr/>
          </a:p>
        </p:txBody>
      </p:sp>
      <p:pic>
        <p:nvPicPr>
          <p:cNvPr id="117" name="Google Shape;117;p24" descr="Image result for swimming cat"/>
          <p:cNvPicPr preferRelativeResize="0"/>
          <p:nvPr/>
        </p:nvPicPr>
        <p:blipFill rotWithShape="1">
          <a:blip r:embed="rId3">
            <a:alphaModFix/>
          </a:blip>
          <a:srcRect/>
          <a:stretch/>
        </p:blipFill>
        <p:spPr>
          <a:xfrm>
            <a:off x="0" y="11113"/>
            <a:ext cx="9144000" cy="5121275"/>
          </a:xfrm>
          <a:prstGeom prst="rect">
            <a:avLst/>
          </a:prstGeom>
          <a:noFill/>
          <a:ln>
            <a:noFill/>
          </a:ln>
        </p:spPr>
      </p:pic>
      <p:sp>
        <p:nvSpPr>
          <p:cNvPr id="118" name="Google Shape;118;p24"/>
          <p:cNvSpPr/>
          <p:nvPr/>
        </p:nvSpPr>
        <p:spPr>
          <a:xfrm>
            <a:off x="899592" y="402794"/>
            <a:ext cx="4572000" cy="2285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1" u="none" strike="noStrike" cap="none">
                <a:solidFill>
                  <a:schemeClr val="dk1"/>
                </a:solidFill>
                <a:highlight>
                  <a:srgbClr val="FFCC00"/>
                </a:highlight>
                <a:latin typeface="Trebuchet MS"/>
                <a:ea typeface="Trebuchet MS"/>
                <a:cs typeface="Trebuchet MS"/>
                <a:sym typeface="Trebuchet MS"/>
              </a:rPr>
              <a:t>“Thinking is to humans as swimming is to cats;</a:t>
            </a:r>
            <a:endParaRPr sz="1100" b="0" i="0" u="none" strike="noStrike" cap="none">
              <a:solidFill>
                <a:srgbClr val="000000"/>
              </a:solidFill>
              <a:highlight>
                <a:srgbClr val="FFCC00"/>
              </a:highlight>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5"/>
          <p:cNvSpPr txBox="1">
            <a:spLocks noGrp="1"/>
          </p:cNvSpPr>
          <p:nvPr>
            <p:ph type="body" idx="1"/>
          </p:nvPr>
        </p:nvSpPr>
        <p:spPr>
          <a:xfrm>
            <a:off x="276473" y="547448"/>
            <a:ext cx="8383500" cy="3324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3C444A"/>
              </a:buClr>
              <a:buSzPts val="2400"/>
              <a:buFont typeface="Arial"/>
              <a:buNone/>
            </a:pPr>
            <a:endParaRPr/>
          </a:p>
        </p:txBody>
      </p:sp>
      <p:pic>
        <p:nvPicPr>
          <p:cNvPr id="124" name="Google Shape;124;p25" descr="Image result for swimming cat"/>
          <p:cNvPicPr preferRelativeResize="0"/>
          <p:nvPr/>
        </p:nvPicPr>
        <p:blipFill rotWithShape="1">
          <a:blip r:embed="rId3">
            <a:alphaModFix/>
          </a:blip>
          <a:srcRect/>
          <a:stretch/>
        </p:blipFill>
        <p:spPr>
          <a:xfrm>
            <a:off x="0" y="11113"/>
            <a:ext cx="9144000" cy="5121275"/>
          </a:xfrm>
          <a:prstGeom prst="rect">
            <a:avLst/>
          </a:prstGeom>
          <a:noFill/>
          <a:ln>
            <a:noFill/>
          </a:ln>
        </p:spPr>
      </p:pic>
      <p:sp>
        <p:nvSpPr>
          <p:cNvPr id="125" name="Google Shape;125;p25"/>
          <p:cNvSpPr/>
          <p:nvPr/>
        </p:nvSpPr>
        <p:spPr>
          <a:xfrm>
            <a:off x="899592" y="402794"/>
            <a:ext cx="4572000" cy="3947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1" u="none" strike="noStrike" cap="none">
                <a:solidFill>
                  <a:schemeClr val="dk1"/>
                </a:solidFill>
                <a:highlight>
                  <a:srgbClr val="FFCC00"/>
                </a:highlight>
                <a:latin typeface="Trebuchet MS"/>
                <a:ea typeface="Trebuchet MS"/>
                <a:cs typeface="Trebuchet MS"/>
                <a:sym typeface="Trebuchet MS"/>
              </a:rPr>
              <a:t>“Thinking is to humans as swimming is to cats; they can do it but they’d prefer </a:t>
            </a:r>
            <a:endParaRPr sz="1100" b="0" i="0" u="none" strike="noStrike" cap="none">
              <a:solidFill>
                <a:srgbClr val="000000"/>
              </a:solidFill>
              <a:highlight>
                <a:srgbClr val="FFCC00"/>
              </a:highlight>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3600"/>
              <a:buFont typeface="Arial"/>
              <a:buNone/>
            </a:pPr>
            <a:r>
              <a:rPr lang="en" sz="3600" b="1" i="1" u="none" strike="noStrike" cap="none">
                <a:solidFill>
                  <a:schemeClr val="dk1"/>
                </a:solidFill>
                <a:highlight>
                  <a:srgbClr val="FFCC00"/>
                </a:highlight>
                <a:latin typeface="Trebuchet MS"/>
                <a:ea typeface="Trebuchet MS"/>
                <a:cs typeface="Trebuchet MS"/>
                <a:sym typeface="Trebuchet MS"/>
              </a:rPr>
              <a:t>not to” - Daniel Kahneman</a:t>
            </a:r>
            <a:endParaRPr sz="1100" b="0" i="0" u="none" strike="noStrike" cap="none">
              <a:solidFill>
                <a:srgbClr val="000000"/>
              </a:solidFill>
              <a:highlight>
                <a:srgbClr val="FFCC00"/>
              </a:highlight>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2" name="Google Shape;132;p26"/>
          <p:cNvSpPr txBox="1">
            <a:spLocks noGrp="1"/>
          </p:cNvSpPr>
          <p:nvPr>
            <p:ph type="ctrTitle"/>
          </p:nvPr>
        </p:nvSpPr>
        <p:spPr>
          <a:xfrm>
            <a:off x="284025" y="831700"/>
            <a:ext cx="7341000" cy="22515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Trebuchet MS"/>
              <a:buNone/>
            </a:pPr>
            <a:r>
              <a:rPr lang="en" sz="4500" b="1">
                <a:highlight>
                  <a:srgbClr val="FFC708"/>
                </a:highlight>
                <a:latin typeface="Trebuchet MS"/>
                <a:ea typeface="Trebuchet MS"/>
                <a:cs typeface="Trebuchet MS"/>
                <a:sym typeface="Trebuchet MS"/>
              </a:rPr>
              <a:t>What Makes Uninformed Experts Influential?</a:t>
            </a:r>
            <a:endParaRPr sz="4500" b="1">
              <a:latin typeface="Trebuchet MS"/>
              <a:ea typeface="Trebuchet MS"/>
              <a:cs typeface="Trebuchet MS"/>
              <a:sym typeface="Trebuchet MS"/>
            </a:endParaRPr>
          </a:p>
        </p:txBody>
      </p:sp>
      <p:pic>
        <p:nvPicPr>
          <p:cNvPr id="133" name="Google Shape;133;p26" descr="A close up of a logo&#10;&#10;Description automatically generated"/>
          <p:cNvPicPr preferRelativeResize="0"/>
          <p:nvPr/>
        </p:nvPicPr>
        <p:blipFill rotWithShape="1">
          <a:blip r:embed="rId4">
            <a:alphaModFix/>
          </a:blip>
          <a:srcRect/>
          <a:stretch/>
        </p:blipFill>
        <p:spPr>
          <a:xfrm>
            <a:off x="3638607" y="1578428"/>
            <a:ext cx="7270056" cy="5143501"/>
          </a:xfrm>
          <a:prstGeom prst="rect">
            <a:avLst/>
          </a:prstGeom>
          <a:noFill/>
          <a:ln>
            <a:noFill/>
          </a:ln>
        </p:spPr>
      </p:pic>
      <p:sp>
        <p:nvSpPr>
          <p:cNvPr id="134" name="Google Shape;134;p26"/>
          <p:cNvSpPr txBox="1"/>
          <p:nvPr/>
        </p:nvSpPr>
        <p:spPr>
          <a:xfrm>
            <a:off x="298475" y="3628875"/>
            <a:ext cx="3000000" cy="558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700"/>
              <a:buFont typeface="Arial"/>
              <a:buNone/>
            </a:pPr>
            <a:r>
              <a:rPr lang="en" sz="2700" b="1" i="0" u="none" strike="noStrike" cap="none">
                <a:solidFill>
                  <a:srgbClr val="000000"/>
                </a:solidFill>
                <a:highlight>
                  <a:srgbClr val="FFC708"/>
                </a:highlight>
                <a:latin typeface="Trebuchet MS"/>
                <a:ea typeface="Trebuchet MS"/>
                <a:cs typeface="Trebuchet MS"/>
                <a:sym typeface="Trebuchet MS"/>
              </a:rPr>
              <a:t>@rshotton</a:t>
            </a:r>
            <a:endParaRPr sz="1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7"/>
          <p:cNvPicPr preferRelativeResize="0"/>
          <p:nvPr/>
        </p:nvPicPr>
        <p:blipFill rotWithShape="1">
          <a:blip r:embed="rId3">
            <a:alphaModFix/>
          </a:blip>
          <a:srcRect l="20868" r="21181" b="34870"/>
          <a:stretch/>
        </p:blipFill>
        <p:spPr>
          <a:xfrm>
            <a:off x="1042325" y="339700"/>
            <a:ext cx="7059349" cy="4464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8"/>
          <p:cNvPicPr preferRelativeResize="0"/>
          <p:nvPr/>
        </p:nvPicPr>
        <p:blipFill rotWithShape="1">
          <a:blip r:embed="rId3">
            <a:alphaModFix/>
          </a:blip>
          <a:srcRect/>
          <a:stretch/>
        </p:blipFill>
        <p:spPr>
          <a:xfrm>
            <a:off x="2872175" y="286175"/>
            <a:ext cx="3399650" cy="4571151"/>
          </a:xfrm>
          <a:prstGeom prst="rect">
            <a:avLst/>
          </a:prstGeom>
          <a:noFill/>
          <a:ln>
            <a:noFill/>
          </a:ln>
        </p:spPr>
      </p:pic>
      <p:sp>
        <p:nvSpPr>
          <p:cNvPr id="145" name="Google Shape;145;p28"/>
          <p:cNvSpPr txBox="1"/>
          <p:nvPr/>
        </p:nvSpPr>
        <p:spPr>
          <a:xfrm>
            <a:off x="60229" y="4769051"/>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chemeClr val="dk1"/>
                </a:solidFill>
                <a:latin typeface="Trebuchet MS"/>
                <a:ea typeface="Trebuchet MS"/>
                <a:cs typeface="Trebuchet MS"/>
                <a:sym typeface="Trebuchet MS"/>
              </a:rPr>
              <a:t>Source: Nisbett &amp; Wilson (1977)</a:t>
            </a:r>
            <a:endParaRPr sz="1000" b="0" i="1" u="none" strike="noStrike" cap="none">
              <a:solidFill>
                <a:schemeClr val="dk1"/>
              </a:solidFill>
              <a:latin typeface="Trebuchet MS"/>
              <a:ea typeface="Trebuchet MS"/>
              <a:cs typeface="Trebuchet MS"/>
              <a:sym typeface="Trebuchet MS"/>
            </a:endParaRPr>
          </a:p>
        </p:txBody>
      </p:sp>
      <p:sp>
        <p:nvSpPr>
          <p:cNvPr id="146" name="Google Shape;146;p28"/>
          <p:cNvSpPr/>
          <p:nvPr/>
        </p:nvSpPr>
        <p:spPr>
          <a:xfrm>
            <a:off x="3688550" y="609500"/>
            <a:ext cx="3037800" cy="34740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8"/>
          <p:cNvSpPr/>
          <p:nvPr/>
        </p:nvSpPr>
        <p:spPr>
          <a:xfrm>
            <a:off x="7207775" y="3497075"/>
            <a:ext cx="1082700" cy="1082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8"/>
          <p:cNvSpPr/>
          <p:nvPr/>
        </p:nvSpPr>
        <p:spPr>
          <a:xfrm>
            <a:off x="6051700" y="286175"/>
            <a:ext cx="220200" cy="6546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9"/>
          <p:cNvPicPr preferRelativeResize="0"/>
          <p:nvPr/>
        </p:nvPicPr>
        <p:blipFill>
          <a:blip r:embed="rId3">
            <a:alphaModFix/>
          </a:blip>
          <a:stretch>
            <a:fillRect/>
          </a:stretch>
        </p:blipFill>
        <p:spPr>
          <a:xfrm>
            <a:off x="2872175" y="286175"/>
            <a:ext cx="3399650" cy="4571150"/>
          </a:xfrm>
          <a:prstGeom prst="rect">
            <a:avLst/>
          </a:prstGeom>
          <a:noFill/>
          <a:ln>
            <a:noFill/>
          </a:ln>
        </p:spPr>
      </p:pic>
      <p:sp>
        <p:nvSpPr>
          <p:cNvPr id="154" name="Google Shape;154;p29"/>
          <p:cNvSpPr txBox="1"/>
          <p:nvPr/>
        </p:nvSpPr>
        <p:spPr>
          <a:xfrm>
            <a:off x="60229" y="4769051"/>
            <a:ext cx="6077700" cy="27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000" b="0" i="1" u="none" strike="noStrike" cap="none">
                <a:solidFill>
                  <a:schemeClr val="dk1"/>
                </a:solidFill>
                <a:latin typeface="Trebuchet MS"/>
                <a:ea typeface="Trebuchet MS"/>
                <a:cs typeface="Trebuchet MS"/>
                <a:sym typeface="Trebuchet MS"/>
              </a:rPr>
              <a:t>Source: </a:t>
            </a:r>
            <a:r>
              <a:rPr lang="en" sz="1000" i="1">
                <a:solidFill>
                  <a:schemeClr val="dk1"/>
                </a:solidFill>
                <a:latin typeface="Trebuchet MS"/>
                <a:ea typeface="Trebuchet MS"/>
                <a:cs typeface="Trebuchet MS"/>
                <a:sym typeface="Trebuchet MS"/>
              </a:rPr>
              <a:t>Nisbett &amp; Wilson</a:t>
            </a:r>
            <a:r>
              <a:rPr lang="en" sz="1000" b="0" i="1" u="none" strike="noStrike" cap="none">
                <a:solidFill>
                  <a:schemeClr val="dk1"/>
                </a:solidFill>
                <a:latin typeface="Trebuchet MS"/>
                <a:ea typeface="Trebuchet MS"/>
                <a:cs typeface="Trebuchet MS"/>
                <a:sym typeface="Trebuchet MS"/>
              </a:rPr>
              <a:t> (</a:t>
            </a:r>
            <a:r>
              <a:rPr lang="en" sz="1000" i="1">
                <a:solidFill>
                  <a:schemeClr val="dk1"/>
                </a:solidFill>
                <a:latin typeface="Trebuchet MS"/>
                <a:ea typeface="Trebuchet MS"/>
                <a:cs typeface="Trebuchet MS"/>
                <a:sym typeface="Trebuchet MS"/>
              </a:rPr>
              <a:t>1977</a:t>
            </a:r>
            <a:r>
              <a:rPr lang="en" sz="1000" b="0" i="1" u="none" strike="noStrike" cap="none">
                <a:solidFill>
                  <a:schemeClr val="dk1"/>
                </a:solidFill>
                <a:latin typeface="Trebuchet MS"/>
                <a:ea typeface="Trebuchet MS"/>
                <a:cs typeface="Trebuchet MS"/>
                <a:sym typeface="Trebuchet MS"/>
              </a:rPr>
              <a:t>)</a:t>
            </a:r>
            <a:endParaRPr sz="1000" b="0" i="1" u="none" strike="noStrike" cap="none">
              <a:solidFill>
                <a:schemeClr val="dk1"/>
              </a:solidFill>
              <a:latin typeface="Trebuchet MS"/>
              <a:ea typeface="Trebuchet MS"/>
              <a:cs typeface="Trebuchet MS"/>
              <a:sym typeface="Trebuchet MS"/>
            </a:endParaRPr>
          </a:p>
        </p:txBody>
      </p:sp>
      <p:sp>
        <p:nvSpPr>
          <p:cNvPr id="155" name="Google Shape;155;p29"/>
          <p:cNvSpPr/>
          <p:nvPr/>
        </p:nvSpPr>
        <p:spPr>
          <a:xfrm>
            <a:off x="4260525" y="899575"/>
            <a:ext cx="578100" cy="7833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7207775" y="3497075"/>
            <a:ext cx="1082700" cy="10827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flipH="1">
            <a:off x="3731625" y="694450"/>
            <a:ext cx="528900" cy="33831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260525" y="3284950"/>
            <a:ext cx="567000" cy="7926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254975" y="2262450"/>
            <a:ext cx="578100" cy="7833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5531250" y="774150"/>
            <a:ext cx="578100" cy="33033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6109350" y="350800"/>
            <a:ext cx="3037800" cy="37266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txBox="1"/>
          <p:nvPr/>
        </p:nvSpPr>
        <p:spPr>
          <a:xfrm>
            <a:off x="5035975" y="899575"/>
            <a:ext cx="4338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38</a:t>
            </a:r>
            <a:endParaRPr sz="1000" b="1">
              <a:solidFill>
                <a:srgbClr val="000000"/>
              </a:solidFill>
              <a:latin typeface="Trebuchet MS"/>
              <a:ea typeface="Trebuchet MS"/>
              <a:cs typeface="Trebuchet MS"/>
              <a:sym typeface="Trebuchet MS"/>
            </a:endParaRPr>
          </a:p>
        </p:txBody>
      </p:sp>
      <p:sp>
        <p:nvSpPr>
          <p:cNvPr id="163" name="Google Shape;163;p29"/>
          <p:cNvSpPr txBox="1"/>
          <p:nvPr/>
        </p:nvSpPr>
        <p:spPr>
          <a:xfrm>
            <a:off x="5052475" y="2062000"/>
            <a:ext cx="4338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40</a:t>
            </a:r>
            <a:endParaRPr sz="1000" b="1">
              <a:solidFill>
                <a:srgbClr val="000000"/>
              </a:solidFill>
              <a:latin typeface="Trebuchet MS"/>
              <a:ea typeface="Trebuchet MS"/>
              <a:cs typeface="Trebuchet MS"/>
              <a:sym typeface="Trebuchet MS"/>
            </a:endParaRPr>
          </a:p>
        </p:txBody>
      </p:sp>
      <p:sp>
        <p:nvSpPr>
          <p:cNvPr id="164" name="Google Shape;164;p29"/>
          <p:cNvSpPr txBox="1"/>
          <p:nvPr/>
        </p:nvSpPr>
        <p:spPr>
          <a:xfrm>
            <a:off x="5035975" y="3464550"/>
            <a:ext cx="433800" cy="2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latin typeface="Trebuchet MS"/>
                <a:ea typeface="Trebuchet MS"/>
                <a:cs typeface="Trebuchet MS"/>
                <a:sym typeface="Trebuchet MS"/>
              </a:rPr>
              <a:t>27</a:t>
            </a:r>
            <a:endParaRPr sz="1000" b="1">
              <a:solidFill>
                <a:srgbClr val="000000"/>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5099</Words>
  <Application>Microsoft Office PowerPoint</Application>
  <PresentationFormat>On-screen Show (16:9)</PresentationFormat>
  <Paragraphs>469</Paragraphs>
  <Slides>35</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Trebuchet MS</vt:lpstr>
      <vt:lpstr>Simple Light</vt:lpstr>
      <vt:lpstr>Half-informed and Fully Confident: The Behavioural Science Behind Uninformed Experts</vt:lpstr>
      <vt:lpstr>PowerPoint Presentation</vt:lpstr>
      <vt:lpstr>PowerPoint Presentation</vt:lpstr>
      <vt:lpstr>PowerPoint Presentation</vt:lpstr>
      <vt:lpstr>PowerPoint Presentation</vt:lpstr>
      <vt:lpstr>What Makes Uninformed Experts Influential?</vt:lpstr>
      <vt:lpstr>PowerPoint Presentation</vt:lpstr>
      <vt:lpstr>PowerPoint Presentation</vt:lpstr>
      <vt:lpstr>PowerPoint Presentation</vt:lpstr>
      <vt:lpstr>PowerPoint Presentation</vt:lpstr>
      <vt:lpstr>Source: McGlone and Tofighbakhsh (1999)</vt:lpstr>
      <vt:lpstr>Source: McGlone and Tofighbakhsh (1999)</vt:lpstr>
      <vt:lpstr>Source: McGlone and Tofighbakhsh (1999)</vt:lpstr>
      <vt:lpstr>PowerPoint Presentation</vt:lpstr>
      <vt:lpstr>PowerPoint Presentation</vt:lpstr>
      <vt:lpstr>PowerPoint Presentation</vt:lpstr>
      <vt:lpstr>PowerPoint Presentation</vt:lpstr>
      <vt:lpstr>PowerPoint Presentation</vt:lpstr>
      <vt:lpstr>How Can Brands Boost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Half-informed and Fully Confident: The Behavioural Science Behind Uninformed Experts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Richard Shotton</dc:creator>
  <cp:lastModifiedBy>Richard Shotton</cp:lastModifiedBy>
  <cp:revision>1</cp:revision>
  <dcterms:modified xsi:type="dcterms:W3CDTF">2026-04-20T19:23:04Z</dcterms:modified>
</cp:coreProperties>
</file>